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1"/>
  </p:sldMasterIdLst>
  <p:notesMasterIdLst>
    <p:notesMasterId r:id="rId60"/>
  </p:notesMasterIdLst>
  <p:handoutMasterIdLst>
    <p:handoutMasterId r:id="rId61"/>
  </p:handoutMasterIdLst>
  <p:sldIdLst>
    <p:sldId id="560" r:id="rId2"/>
    <p:sldId id="564" r:id="rId3"/>
    <p:sldId id="565" r:id="rId4"/>
    <p:sldId id="566" r:id="rId5"/>
    <p:sldId id="567" r:id="rId6"/>
    <p:sldId id="568" r:id="rId7"/>
    <p:sldId id="569" r:id="rId8"/>
    <p:sldId id="570" r:id="rId9"/>
    <p:sldId id="571" r:id="rId10"/>
    <p:sldId id="607" r:id="rId11"/>
    <p:sldId id="572" r:id="rId12"/>
    <p:sldId id="573" r:id="rId13"/>
    <p:sldId id="574" r:id="rId14"/>
    <p:sldId id="608" r:id="rId15"/>
    <p:sldId id="609" r:id="rId16"/>
    <p:sldId id="610" r:id="rId17"/>
    <p:sldId id="611" r:id="rId18"/>
    <p:sldId id="612" r:id="rId19"/>
    <p:sldId id="613" r:id="rId20"/>
    <p:sldId id="614" r:id="rId21"/>
    <p:sldId id="615" r:id="rId22"/>
    <p:sldId id="616" r:id="rId23"/>
    <p:sldId id="617" r:id="rId24"/>
    <p:sldId id="618" r:id="rId25"/>
    <p:sldId id="619" r:id="rId26"/>
    <p:sldId id="620" r:id="rId27"/>
    <p:sldId id="575" r:id="rId28"/>
    <p:sldId id="576" r:id="rId29"/>
    <p:sldId id="577" r:id="rId30"/>
    <p:sldId id="578" r:id="rId31"/>
    <p:sldId id="579" r:id="rId32"/>
    <p:sldId id="580" r:id="rId33"/>
    <p:sldId id="581" r:id="rId34"/>
    <p:sldId id="582" r:id="rId35"/>
    <p:sldId id="583" r:id="rId36"/>
    <p:sldId id="584" r:id="rId37"/>
    <p:sldId id="585" r:id="rId38"/>
    <p:sldId id="586" r:id="rId39"/>
    <p:sldId id="587" r:id="rId40"/>
    <p:sldId id="588" r:id="rId41"/>
    <p:sldId id="589" r:id="rId42"/>
    <p:sldId id="590" r:id="rId43"/>
    <p:sldId id="591" r:id="rId44"/>
    <p:sldId id="592" r:id="rId45"/>
    <p:sldId id="593" r:id="rId46"/>
    <p:sldId id="594" r:id="rId47"/>
    <p:sldId id="595" r:id="rId48"/>
    <p:sldId id="596" r:id="rId49"/>
    <p:sldId id="597" r:id="rId50"/>
    <p:sldId id="598" r:id="rId51"/>
    <p:sldId id="599" r:id="rId52"/>
    <p:sldId id="600" r:id="rId53"/>
    <p:sldId id="601" r:id="rId54"/>
    <p:sldId id="602" r:id="rId55"/>
    <p:sldId id="603" r:id="rId56"/>
    <p:sldId id="604" r:id="rId57"/>
    <p:sldId id="605" r:id="rId58"/>
    <p:sldId id="606" r:id="rId59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66"/>
    <a:srgbClr val="FF9900"/>
    <a:srgbClr val="CC3300"/>
    <a:srgbClr val="9999FF"/>
    <a:srgbClr val="808080"/>
    <a:srgbClr val="869406"/>
    <a:srgbClr val="666699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48" autoAdjust="0"/>
    <p:restoredTop sz="94609" autoAdjust="0"/>
  </p:normalViewPr>
  <p:slideViewPr>
    <p:cSldViewPr snapToObjects="1">
      <p:cViewPr varScale="1">
        <p:scale>
          <a:sx n="153" d="100"/>
          <a:sy n="153" d="100"/>
        </p:scale>
        <p:origin x="1926" y="150"/>
      </p:cViewPr>
      <p:guideLst>
        <p:guide orient="horz" pos="2160"/>
        <p:guide pos="2880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1186"/>
    </p:cViewPr>
  </p:sorterViewPr>
  <p:notesViewPr>
    <p:cSldViewPr snapToObjects="1">
      <p:cViewPr varScale="1">
        <p:scale>
          <a:sx n="87" d="100"/>
          <a:sy n="87" d="100"/>
        </p:scale>
        <p:origin x="-1914" y="-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865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1" tIns="48316" rIns="96631" bIns="48316" numCol="1" anchor="t" anchorCtr="0" compatLnSpc="1">
            <a:prstTxWarp prst="textNoShape">
              <a:avLst/>
            </a:prstTxWarp>
          </a:bodyPr>
          <a:lstStyle>
            <a:lvl1pPr defTabSz="966621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0" y="0"/>
            <a:ext cx="316865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1" tIns="48316" rIns="96631" bIns="48316" numCol="1" anchor="t" anchorCtr="0" compatLnSpc="1">
            <a:prstTxWarp prst="textNoShape">
              <a:avLst/>
            </a:prstTxWarp>
          </a:bodyPr>
          <a:lstStyle>
            <a:lvl1pPr algn="r" defTabSz="966621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6865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1" tIns="48316" rIns="96631" bIns="48316" numCol="1" anchor="b" anchorCtr="0" compatLnSpc="1">
            <a:prstTxWarp prst="textNoShape">
              <a:avLst/>
            </a:prstTxWarp>
          </a:bodyPr>
          <a:lstStyle>
            <a:lvl1pPr defTabSz="966621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0" y="9120188"/>
            <a:ext cx="316865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1" tIns="48316" rIns="96631" bIns="48316" numCol="1" anchor="b" anchorCtr="0" compatLnSpc="1">
            <a:prstTxWarp prst="textNoShape">
              <a:avLst/>
            </a:prstTxWarp>
          </a:bodyPr>
          <a:lstStyle>
            <a:lvl1pPr algn="r" defTabSz="966621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C8D74864-EB05-49AA-BA59-F6F5B3173BC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883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865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1" tIns="48316" rIns="96631" bIns="48316" numCol="1" anchor="t" anchorCtr="0" compatLnSpc="1">
            <a:prstTxWarp prst="textNoShape">
              <a:avLst/>
            </a:prstTxWarp>
          </a:bodyPr>
          <a:lstStyle>
            <a:lvl1pPr defTabSz="966621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6550" y="0"/>
            <a:ext cx="316865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1" tIns="48316" rIns="96631" bIns="48316" numCol="1" anchor="t" anchorCtr="0" compatLnSpc="1">
            <a:prstTxWarp prst="textNoShape">
              <a:avLst/>
            </a:prstTxWarp>
          </a:bodyPr>
          <a:lstStyle>
            <a:lvl1pPr algn="r" defTabSz="966621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60475" y="719138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6313" y="4559300"/>
            <a:ext cx="5362575" cy="432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1" tIns="48316" rIns="96631" bIns="483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6865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1" tIns="48316" rIns="96631" bIns="48316" numCol="1" anchor="b" anchorCtr="0" compatLnSpc="1">
            <a:prstTxWarp prst="textNoShape">
              <a:avLst/>
            </a:prstTxWarp>
          </a:bodyPr>
          <a:lstStyle>
            <a:lvl1pPr defTabSz="966621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6550" y="9120188"/>
            <a:ext cx="316865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31" tIns="48316" rIns="96631" bIns="48316" numCol="1" anchor="b" anchorCtr="0" compatLnSpc="1">
            <a:prstTxWarp prst="textNoShape">
              <a:avLst/>
            </a:prstTxWarp>
          </a:bodyPr>
          <a:lstStyle>
            <a:lvl1pPr algn="r" defTabSz="966621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B35E1360-550A-4529-B4D2-5DC013EF65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536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 err="1">
                <a:sym typeface="Wingdings" charset="2"/>
              </a:rPr>
              <a:t>mov</a:t>
            </a:r>
            <a:r>
              <a:rPr lang="en-US" altLang="x-none" dirty="0">
                <a:sym typeface="Wingdings" charset="2"/>
              </a:rPr>
              <a:t>	%</a:t>
            </a:r>
            <a:r>
              <a:rPr lang="en-US" altLang="x-none" dirty="0" err="1">
                <a:sym typeface="Wingdings" charset="2"/>
              </a:rPr>
              <a:t>eax</a:t>
            </a:r>
            <a:r>
              <a:rPr lang="en-US" altLang="x-none" dirty="0">
                <a:sym typeface="Wingdings" charset="2"/>
              </a:rPr>
              <a:t>, (%</a:t>
            </a:r>
            <a:r>
              <a:rPr lang="en-US" altLang="x-none" dirty="0" err="1">
                <a:sym typeface="Wingdings" charset="2"/>
              </a:rPr>
              <a:t>ebp</a:t>
            </a:r>
            <a:r>
              <a:rPr lang="en-US" altLang="x-none" dirty="0">
                <a:sym typeface="Wingdings" charset="2"/>
              </a:rPr>
              <a:t>, %</a:t>
            </a:r>
            <a:r>
              <a:rPr lang="en-US" altLang="x-none" dirty="0" err="1">
                <a:sym typeface="Wingdings" charset="2"/>
              </a:rPr>
              <a:t>edx</a:t>
            </a:r>
            <a:r>
              <a:rPr lang="en-US" altLang="x-none">
                <a:sym typeface="Wingdings" charset="2"/>
              </a:rPr>
              <a:t>, 4)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5E1360-550A-4529-B4D2-5DC013EF65A5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343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026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grpSp>
          <p:nvGrpSpPr>
            <p:cNvPr id="5" name="Group 1027"/>
            <p:cNvGrpSpPr>
              <a:grpSpLocks/>
            </p:cNvGrpSpPr>
            <p:nvPr/>
          </p:nvGrpSpPr>
          <p:grpSpPr bwMode="auto">
            <a:xfrm>
              <a:off x="0" y="0"/>
              <a:ext cx="5760" cy="4320"/>
              <a:chOff x="0" y="0"/>
              <a:chExt cx="5760" cy="4320"/>
            </a:xfrm>
          </p:grpSpPr>
          <p:sp>
            <p:nvSpPr>
              <p:cNvPr id="15" name="Rectangle 1028"/>
              <p:cNvSpPr>
                <a:spLocks noChangeArrowheads="1"/>
              </p:cNvSpPr>
              <p:nvPr/>
            </p:nvSpPr>
            <p:spPr bwMode="ltGray">
              <a:xfrm>
                <a:off x="2112" y="0"/>
                <a:ext cx="3648" cy="96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grpSp>
            <p:nvGrpSpPr>
              <p:cNvPr id="16" name="Group 1029"/>
              <p:cNvGrpSpPr>
                <a:grpSpLocks/>
              </p:cNvGrpSpPr>
              <p:nvPr userDrawn="1"/>
            </p:nvGrpSpPr>
            <p:grpSpPr bwMode="auto">
              <a:xfrm>
                <a:off x="0" y="0"/>
                <a:ext cx="5760" cy="4320"/>
                <a:chOff x="0" y="0"/>
                <a:chExt cx="5760" cy="4320"/>
              </a:xfrm>
            </p:grpSpPr>
            <p:sp>
              <p:nvSpPr>
                <p:cNvPr id="18" name="Line 1030"/>
                <p:cNvSpPr>
                  <a:spLocks noChangeShapeType="1"/>
                </p:cNvSpPr>
                <p:nvPr/>
              </p:nvSpPr>
              <p:spPr bwMode="white">
                <a:xfrm>
                  <a:off x="0" y="19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9" name="Line 1031"/>
                <p:cNvSpPr>
                  <a:spLocks noChangeShapeType="1"/>
                </p:cNvSpPr>
                <p:nvPr/>
              </p:nvSpPr>
              <p:spPr bwMode="white">
                <a:xfrm>
                  <a:off x="0" y="38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0" name="Line 1032"/>
                <p:cNvSpPr>
                  <a:spLocks noChangeShapeType="1"/>
                </p:cNvSpPr>
                <p:nvPr/>
              </p:nvSpPr>
              <p:spPr bwMode="white">
                <a:xfrm>
                  <a:off x="0" y="57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1" name="Line 1033"/>
                <p:cNvSpPr>
                  <a:spLocks noChangeShapeType="1"/>
                </p:cNvSpPr>
                <p:nvPr/>
              </p:nvSpPr>
              <p:spPr bwMode="white">
                <a:xfrm>
                  <a:off x="0" y="76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2" name="Line 1034"/>
                <p:cNvSpPr>
                  <a:spLocks noChangeShapeType="1"/>
                </p:cNvSpPr>
                <p:nvPr/>
              </p:nvSpPr>
              <p:spPr bwMode="white">
                <a:xfrm>
                  <a:off x="0" y="96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3" name="Line 1035"/>
                <p:cNvSpPr>
                  <a:spLocks noChangeShapeType="1"/>
                </p:cNvSpPr>
                <p:nvPr/>
              </p:nvSpPr>
              <p:spPr bwMode="white">
                <a:xfrm>
                  <a:off x="0" y="115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4" name="Line 1036"/>
                <p:cNvSpPr>
                  <a:spLocks noChangeShapeType="1"/>
                </p:cNvSpPr>
                <p:nvPr/>
              </p:nvSpPr>
              <p:spPr bwMode="white">
                <a:xfrm>
                  <a:off x="0" y="134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5" name="Line 1037"/>
                <p:cNvSpPr>
                  <a:spLocks noChangeShapeType="1"/>
                </p:cNvSpPr>
                <p:nvPr/>
              </p:nvSpPr>
              <p:spPr bwMode="white">
                <a:xfrm>
                  <a:off x="0" y="153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6" name="Line 1038"/>
                <p:cNvSpPr>
                  <a:spLocks noChangeShapeType="1"/>
                </p:cNvSpPr>
                <p:nvPr/>
              </p:nvSpPr>
              <p:spPr bwMode="white">
                <a:xfrm>
                  <a:off x="0" y="172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7" name="Line 1039"/>
                <p:cNvSpPr>
                  <a:spLocks noChangeShapeType="1"/>
                </p:cNvSpPr>
                <p:nvPr/>
              </p:nvSpPr>
              <p:spPr bwMode="white">
                <a:xfrm>
                  <a:off x="0" y="192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8" name="Line 1040"/>
                <p:cNvSpPr>
                  <a:spLocks noChangeShapeType="1"/>
                </p:cNvSpPr>
                <p:nvPr/>
              </p:nvSpPr>
              <p:spPr bwMode="white">
                <a:xfrm>
                  <a:off x="0" y="211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9" name="Line 1041"/>
                <p:cNvSpPr>
                  <a:spLocks noChangeShapeType="1"/>
                </p:cNvSpPr>
                <p:nvPr/>
              </p:nvSpPr>
              <p:spPr bwMode="white">
                <a:xfrm>
                  <a:off x="0" y="230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0" name="Line 1042"/>
                <p:cNvSpPr>
                  <a:spLocks noChangeShapeType="1"/>
                </p:cNvSpPr>
                <p:nvPr/>
              </p:nvSpPr>
              <p:spPr bwMode="white">
                <a:xfrm>
                  <a:off x="0" y="249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1" name="Line 1043"/>
                <p:cNvSpPr>
                  <a:spLocks noChangeShapeType="1"/>
                </p:cNvSpPr>
                <p:nvPr/>
              </p:nvSpPr>
              <p:spPr bwMode="white">
                <a:xfrm>
                  <a:off x="0" y="268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2" name="Line 1044"/>
                <p:cNvSpPr>
                  <a:spLocks noChangeShapeType="1"/>
                </p:cNvSpPr>
                <p:nvPr/>
              </p:nvSpPr>
              <p:spPr bwMode="white">
                <a:xfrm>
                  <a:off x="0" y="288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3" name="Line 1045"/>
                <p:cNvSpPr>
                  <a:spLocks noChangeShapeType="1"/>
                </p:cNvSpPr>
                <p:nvPr/>
              </p:nvSpPr>
              <p:spPr bwMode="white">
                <a:xfrm>
                  <a:off x="0" y="307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4" name="Line 1046"/>
                <p:cNvSpPr>
                  <a:spLocks noChangeShapeType="1"/>
                </p:cNvSpPr>
                <p:nvPr/>
              </p:nvSpPr>
              <p:spPr bwMode="white">
                <a:xfrm>
                  <a:off x="0" y="326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5" name="Line 1047"/>
                <p:cNvSpPr>
                  <a:spLocks noChangeShapeType="1"/>
                </p:cNvSpPr>
                <p:nvPr/>
              </p:nvSpPr>
              <p:spPr bwMode="white">
                <a:xfrm>
                  <a:off x="0" y="345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6" name="Line 1048"/>
                <p:cNvSpPr>
                  <a:spLocks noChangeShapeType="1"/>
                </p:cNvSpPr>
                <p:nvPr/>
              </p:nvSpPr>
              <p:spPr bwMode="white">
                <a:xfrm>
                  <a:off x="0" y="364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7" name="Line 1049"/>
                <p:cNvSpPr>
                  <a:spLocks noChangeShapeType="1"/>
                </p:cNvSpPr>
                <p:nvPr/>
              </p:nvSpPr>
              <p:spPr bwMode="white">
                <a:xfrm>
                  <a:off x="0" y="384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8" name="Line 1050"/>
                <p:cNvSpPr>
                  <a:spLocks noChangeShapeType="1"/>
                </p:cNvSpPr>
                <p:nvPr/>
              </p:nvSpPr>
              <p:spPr bwMode="white">
                <a:xfrm>
                  <a:off x="0" y="403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9" name="Line 1051"/>
                <p:cNvSpPr>
                  <a:spLocks noChangeShapeType="1"/>
                </p:cNvSpPr>
                <p:nvPr/>
              </p:nvSpPr>
              <p:spPr bwMode="white">
                <a:xfrm>
                  <a:off x="0" y="422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0" name="Line 1052"/>
                <p:cNvSpPr>
                  <a:spLocks noChangeShapeType="1"/>
                </p:cNvSpPr>
                <p:nvPr/>
              </p:nvSpPr>
              <p:spPr bwMode="white">
                <a:xfrm>
                  <a:off x="1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1" name="Line 1053"/>
                <p:cNvSpPr>
                  <a:spLocks noChangeShapeType="1"/>
                </p:cNvSpPr>
                <p:nvPr/>
              </p:nvSpPr>
              <p:spPr bwMode="white">
                <a:xfrm>
                  <a:off x="3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2" name="Line 1054"/>
                <p:cNvSpPr>
                  <a:spLocks noChangeShapeType="1"/>
                </p:cNvSpPr>
                <p:nvPr/>
              </p:nvSpPr>
              <p:spPr bwMode="white">
                <a:xfrm>
                  <a:off x="5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3" name="Line 1055"/>
                <p:cNvSpPr>
                  <a:spLocks noChangeShapeType="1"/>
                </p:cNvSpPr>
                <p:nvPr/>
              </p:nvSpPr>
              <p:spPr bwMode="white">
                <a:xfrm>
                  <a:off x="7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4" name="Line 1056"/>
                <p:cNvSpPr>
                  <a:spLocks noChangeShapeType="1"/>
                </p:cNvSpPr>
                <p:nvPr/>
              </p:nvSpPr>
              <p:spPr bwMode="white">
                <a:xfrm>
                  <a:off x="96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5" name="Line 1057"/>
                <p:cNvSpPr>
                  <a:spLocks noChangeShapeType="1"/>
                </p:cNvSpPr>
                <p:nvPr/>
              </p:nvSpPr>
              <p:spPr bwMode="white">
                <a:xfrm>
                  <a:off x="115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6" name="Line 1058"/>
                <p:cNvSpPr>
                  <a:spLocks noChangeShapeType="1"/>
                </p:cNvSpPr>
                <p:nvPr/>
              </p:nvSpPr>
              <p:spPr bwMode="white">
                <a:xfrm>
                  <a:off x="134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7" name="Line 1059"/>
                <p:cNvSpPr>
                  <a:spLocks noChangeShapeType="1"/>
                </p:cNvSpPr>
                <p:nvPr/>
              </p:nvSpPr>
              <p:spPr bwMode="white">
                <a:xfrm>
                  <a:off x="153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8" name="Line 1060"/>
                <p:cNvSpPr>
                  <a:spLocks noChangeShapeType="1"/>
                </p:cNvSpPr>
                <p:nvPr/>
              </p:nvSpPr>
              <p:spPr bwMode="white">
                <a:xfrm>
                  <a:off x="172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9" name="Line 1061"/>
                <p:cNvSpPr>
                  <a:spLocks noChangeShapeType="1"/>
                </p:cNvSpPr>
                <p:nvPr/>
              </p:nvSpPr>
              <p:spPr bwMode="white">
                <a:xfrm>
                  <a:off x="192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0" name="Line 1062"/>
                <p:cNvSpPr>
                  <a:spLocks noChangeShapeType="1"/>
                </p:cNvSpPr>
                <p:nvPr/>
              </p:nvSpPr>
              <p:spPr bwMode="white">
                <a:xfrm>
                  <a:off x="211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1" name="Line 1063"/>
                <p:cNvSpPr>
                  <a:spLocks noChangeShapeType="1"/>
                </p:cNvSpPr>
                <p:nvPr/>
              </p:nvSpPr>
              <p:spPr bwMode="white">
                <a:xfrm>
                  <a:off x="230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2" name="Line 1064"/>
                <p:cNvSpPr>
                  <a:spLocks noChangeShapeType="1"/>
                </p:cNvSpPr>
                <p:nvPr/>
              </p:nvSpPr>
              <p:spPr bwMode="white">
                <a:xfrm>
                  <a:off x="249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3" name="Line 1065"/>
                <p:cNvSpPr>
                  <a:spLocks noChangeShapeType="1"/>
                </p:cNvSpPr>
                <p:nvPr/>
              </p:nvSpPr>
              <p:spPr bwMode="white">
                <a:xfrm>
                  <a:off x="268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4" name="Line 1066"/>
                <p:cNvSpPr>
                  <a:spLocks noChangeShapeType="1"/>
                </p:cNvSpPr>
                <p:nvPr/>
              </p:nvSpPr>
              <p:spPr bwMode="white">
                <a:xfrm>
                  <a:off x="288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5" name="Line 1067"/>
                <p:cNvSpPr>
                  <a:spLocks noChangeShapeType="1"/>
                </p:cNvSpPr>
                <p:nvPr/>
              </p:nvSpPr>
              <p:spPr bwMode="white">
                <a:xfrm>
                  <a:off x="307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6" name="Line 1068"/>
                <p:cNvSpPr>
                  <a:spLocks noChangeShapeType="1"/>
                </p:cNvSpPr>
                <p:nvPr/>
              </p:nvSpPr>
              <p:spPr bwMode="white">
                <a:xfrm>
                  <a:off x="326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7" name="Line 1069"/>
                <p:cNvSpPr>
                  <a:spLocks noChangeShapeType="1"/>
                </p:cNvSpPr>
                <p:nvPr/>
              </p:nvSpPr>
              <p:spPr bwMode="white">
                <a:xfrm>
                  <a:off x="345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8" name="Line 1070"/>
                <p:cNvSpPr>
                  <a:spLocks noChangeShapeType="1"/>
                </p:cNvSpPr>
                <p:nvPr/>
              </p:nvSpPr>
              <p:spPr bwMode="white">
                <a:xfrm>
                  <a:off x="364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59" name="Line 1071"/>
                <p:cNvSpPr>
                  <a:spLocks noChangeShapeType="1"/>
                </p:cNvSpPr>
                <p:nvPr/>
              </p:nvSpPr>
              <p:spPr bwMode="white">
                <a:xfrm>
                  <a:off x="384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60" name="Line 1072"/>
                <p:cNvSpPr>
                  <a:spLocks noChangeShapeType="1"/>
                </p:cNvSpPr>
                <p:nvPr/>
              </p:nvSpPr>
              <p:spPr bwMode="white">
                <a:xfrm>
                  <a:off x="403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61" name="Line 1073"/>
                <p:cNvSpPr>
                  <a:spLocks noChangeShapeType="1"/>
                </p:cNvSpPr>
                <p:nvPr/>
              </p:nvSpPr>
              <p:spPr bwMode="white">
                <a:xfrm>
                  <a:off x="422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62" name="Line 1074"/>
                <p:cNvSpPr>
                  <a:spLocks noChangeShapeType="1"/>
                </p:cNvSpPr>
                <p:nvPr/>
              </p:nvSpPr>
              <p:spPr bwMode="white">
                <a:xfrm>
                  <a:off x="441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63" name="Line 1075"/>
                <p:cNvSpPr>
                  <a:spLocks noChangeShapeType="1"/>
                </p:cNvSpPr>
                <p:nvPr/>
              </p:nvSpPr>
              <p:spPr bwMode="white">
                <a:xfrm>
                  <a:off x="460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64" name="Line 1076"/>
                <p:cNvSpPr>
                  <a:spLocks noChangeShapeType="1"/>
                </p:cNvSpPr>
                <p:nvPr/>
              </p:nvSpPr>
              <p:spPr bwMode="white">
                <a:xfrm>
                  <a:off x="480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65" name="Line 1077"/>
                <p:cNvSpPr>
                  <a:spLocks noChangeShapeType="1"/>
                </p:cNvSpPr>
                <p:nvPr/>
              </p:nvSpPr>
              <p:spPr bwMode="white">
                <a:xfrm>
                  <a:off x="49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66" name="Line 1078"/>
                <p:cNvSpPr>
                  <a:spLocks noChangeShapeType="1"/>
                </p:cNvSpPr>
                <p:nvPr/>
              </p:nvSpPr>
              <p:spPr bwMode="white">
                <a:xfrm>
                  <a:off x="51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67" name="Line 1079"/>
                <p:cNvSpPr>
                  <a:spLocks noChangeShapeType="1"/>
                </p:cNvSpPr>
                <p:nvPr/>
              </p:nvSpPr>
              <p:spPr bwMode="white">
                <a:xfrm>
                  <a:off x="53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68" name="Line 1080"/>
                <p:cNvSpPr>
                  <a:spLocks noChangeShapeType="1"/>
                </p:cNvSpPr>
                <p:nvPr/>
              </p:nvSpPr>
              <p:spPr bwMode="white">
                <a:xfrm>
                  <a:off x="55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</p:grpSp>
          <p:sp>
            <p:nvSpPr>
              <p:cNvPr id="17" name="Line 1081"/>
              <p:cNvSpPr>
                <a:spLocks noChangeShapeType="1"/>
              </p:cNvSpPr>
              <p:nvPr/>
            </p:nvSpPr>
            <p:spPr bwMode="ltGray">
              <a:xfrm>
                <a:off x="5568" y="0"/>
                <a:ext cx="0" cy="1488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</p:grpSp>
        <p:grpSp>
          <p:nvGrpSpPr>
            <p:cNvPr id="6" name="Group 1082"/>
            <p:cNvGrpSpPr>
              <a:grpSpLocks/>
            </p:cNvGrpSpPr>
            <p:nvPr userDrawn="1"/>
          </p:nvGrpSpPr>
          <p:grpSpPr bwMode="auto">
            <a:xfrm>
              <a:off x="3" y="559"/>
              <a:ext cx="4192" cy="1796"/>
              <a:chOff x="3" y="559"/>
              <a:chExt cx="4192" cy="1796"/>
            </a:xfrm>
          </p:grpSpPr>
          <p:sp>
            <p:nvSpPr>
              <p:cNvPr id="11" name="Line 1083"/>
              <p:cNvSpPr>
                <a:spLocks noChangeShapeType="1"/>
              </p:cNvSpPr>
              <p:nvPr/>
            </p:nvSpPr>
            <p:spPr bwMode="ltGray">
              <a:xfrm>
                <a:off x="506" y="559"/>
                <a:ext cx="0" cy="1796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2" name="Line 1084"/>
              <p:cNvSpPr>
                <a:spLocks noChangeShapeType="1"/>
              </p:cNvSpPr>
              <p:nvPr/>
            </p:nvSpPr>
            <p:spPr bwMode="ltGray">
              <a:xfrm flipH="1" flipV="1">
                <a:off x="3" y="1924"/>
                <a:ext cx="3211" cy="1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3" name="Line 1085"/>
              <p:cNvSpPr>
                <a:spLocks noChangeShapeType="1"/>
              </p:cNvSpPr>
              <p:nvPr/>
            </p:nvSpPr>
            <p:spPr bwMode="ltGray">
              <a:xfrm flipH="1" flipV="1">
                <a:off x="384" y="938"/>
                <a:ext cx="3811" cy="1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4" name="Arc 1086"/>
              <p:cNvSpPr>
                <a:spLocks/>
              </p:cNvSpPr>
              <p:nvPr/>
            </p:nvSpPr>
            <p:spPr bwMode="ltGray">
              <a:xfrm rot="16200000" flipH="1">
                <a:off x="426" y="860"/>
                <a:ext cx="156" cy="157"/>
              </a:xfrm>
              <a:custGeom>
                <a:avLst/>
                <a:gdLst>
                  <a:gd name="G0" fmla="+- 21595 0 0"/>
                  <a:gd name="G1" fmla="+- 21600 0 0"/>
                  <a:gd name="G2" fmla="+- 21600 0 0"/>
                  <a:gd name="T0" fmla="*/ 21114 w 43195"/>
                  <a:gd name="T1" fmla="*/ 5 h 43200"/>
                  <a:gd name="T2" fmla="*/ 0 w 43195"/>
                  <a:gd name="T3" fmla="*/ 22056 h 43200"/>
                  <a:gd name="T4" fmla="*/ 21595 w 43195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  <a:lnTo>
                      <a:pt x="21595" y="21600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</p:grpSp>
        <p:grpSp>
          <p:nvGrpSpPr>
            <p:cNvPr id="7" name="Group 1087"/>
            <p:cNvGrpSpPr>
              <a:grpSpLocks/>
            </p:cNvGrpSpPr>
            <p:nvPr userDrawn="1"/>
          </p:nvGrpSpPr>
          <p:grpSpPr bwMode="auto">
            <a:xfrm>
              <a:off x="1480" y="1952"/>
              <a:ext cx="3808" cy="1812"/>
              <a:chOff x="1480" y="1952"/>
              <a:chExt cx="3808" cy="1812"/>
            </a:xfrm>
          </p:grpSpPr>
          <p:sp>
            <p:nvSpPr>
              <p:cNvPr id="8" name="Line 1088"/>
              <p:cNvSpPr>
                <a:spLocks noChangeShapeType="1"/>
              </p:cNvSpPr>
              <p:nvPr/>
            </p:nvSpPr>
            <p:spPr bwMode="ltGray">
              <a:xfrm flipV="1">
                <a:off x="1480" y="3442"/>
                <a:ext cx="3808" cy="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" name="Line 1089"/>
              <p:cNvSpPr>
                <a:spLocks noChangeShapeType="1"/>
              </p:cNvSpPr>
              <p:nvPr/>
            </p:nvSpPr>
            <p:spPr bwMode="ltGray">
              <a:xfrm flipH="1">
                <a:off x="5172" y="1952"/>
                <a:ext cx="0" cy="1812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" name="Arc 1090"/>
              <p:cNvSpPr>
                <a:spLocks/>
              </p:cNvSpPr>
              <p:nvPr/>
            </p:nvSpPr>
            <p:spPr bwMode="ltGray">
              <a:xfrm rot="5400000">
                <a:off x="5097" y="3347"/>
                <a:ext cx="156" cy="157"/>
              </a:xfrm>
              <a:custGeom>
                <a:avLst/>
                <a:gdLst>
                  <a:gd name="G0" fmla="+- 21595 0 0"/>
                  <a:gd name="G1" fmla="+- 21600 0 0"/>
                  <a:gd name="G2" fmla="+- 21600 0 0"/>
                  <a:gd name="T0" fmla="*/ 21114 w 43195"/>
                  <a:gd name="T1" fmla="*/ 5 h 43200"/>
                  <a:gd name="T2" fmla="*/ 0 w 43195"/>
                  <a:gd name="T3" fmla="*/ 22056 h 43200"/>
                  <a:gd name="T4" fmla="*/ 21595 w 43195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  <a:lnTo>
                      <a:pt x="21595" y="21600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</p:grpSp>
      </p:grpSp>
      <p:sp>
        <p:nvSpPr>
          <p:cNvPr id="1069123" name="Rectangle 1091"/>
          <p:cNvSpPr>
            <a:spLocks noGrp="1" noChangeArrowheads="1"/>
          </p:cNvSpPr>
          <p:nvPr>
            <p:ph type="ctrTitle"/>
          </p:nvPr>
        </p:nvSpPr>
        <p:spPr>
          <a:xfrm>
            <a:off x="990600" y="17526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1069124" name="Rectangle 1092" descr="Rectangle: Click to edit Master text styles&#10;Second level&#10;Third level&#10;Fourth level&#10;Fifth level"/>
          <p:cNvSpPr>
            <a:spLocks noGrp="1" noChangeArrowheads="1"/>
          </p:cNvSpPr>
          <p:nvPr>
            <p:ph type="subTitle" idx="1"/>
          </p:nvPr>
        </p:nvSpPr>
        <p:spPr>
          <a:xfrm>
            <a:off x="990600" y="3309938"/>
            <a:ext cx="6400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9" name="Rectangle 1093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0" name="Rectangle 1094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" name="Rectangle 1095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D020C872-3BC4-4E8F-8435-60B84CF2BB6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0350" y="304800"/>
            <a:ext cx="2000250" cy="5715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5848350" cy="5715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838200" y="1905000"/>
            <a:ext cx="7772400" cy="41148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7772400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77724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9050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9050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/>
          </p:cNvGrpSpPr>
          <p:nvPr userDrawn="1"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grpSp>
          <p:nvGrpSpPr>
            <p:cNvPr id="2053" name="Group 3"/>
            <p:cNvGrpSpPr>
              <a:grpSpLocks/>
            </p:cNvGrpSpPr>
            <p:nvPr userDrawn="1"/>
          </p:nvGrpSpPr>
          <p:grpSpPr bwMode="auto">
            <a:xfrm>
              <a:off x="0" y="0"/>
              <a:ext cx="5760" cy="4320"/>
              <a:chOff x="0" y="0"/>
              <a:chExt cx="5760" cy="4320"/>
            </a:xfrm>
          </p:grpSpPr>
          <p:grpSp>
            <p:nvGrpSpPr>
              <p:cNvPr id="2060" name="Group 4"/>
              <p:cNvGrpSpPr>
                <a:grpSpLocks/>
              </p:cNvGrpSpPr>
              <p:nvPr userDrawn="1"/>
            </p:nvGrpSpPr>
            <p:grpSpPr bwMode="auto">
              <a:xfrm>
                <a:off x="0" y="192"/>
                <a:ext cx="5760" cy="4032"/>
                <a:chOff x="0" y="192"/>
                <a:chExt cx="5760" cy="4032"/>
              </a:xfrm>
            </p:grpSpPr>
            <p:sp>
              <p:nvSpPr>
                <p:cNvPr id="1068037" name="Line 5"/>
                <p:cNvSpPr>
                  <a:spLocks noChangeShapeType="1"/>
                </p:cNvSpPr>
                <p:nvPr userDrawn="1"/>
              </p:nvSpPr>
              <p:spPr bwMode="white">
                <a:xfrm>
                  <a:off x="0" y="19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38" name="Line 6"/>
                <p:cNvSpPr>
                  <a:spLocks noChangeShapeType="1"/>
                </p:cNvSpPr>
                <p:nvPr userDrawn="1"/>
              </p:nvSpPr>
              <p:spPr bwMode="white">
                <a:xfrm>
                  <a:off x="0" y="38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39" name="Line 7"/>
                <p:cNvSpPr>
                  <a:spLocks noChangeShapeType="1"/>
                </p:cNvSpPr>
                <p:nvPr userDrawn="1"/>
              </p:nvSpPr>
              <p:spPr bwMode="white">
                <a:xfrm>
                  <a:off x="0" y="57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0" name="Line 8"/>
                <p:cNvSpPr>
                  <a:spLocks noChangeShapeType="1"/>
                </p:cNvSpPr>
                <p:nvPr userDrawn="1"/>
              </p:nvSpPr>
              <p:spPr bwMode="white">
                <a:xfrm>
                  <a:off x="0" y="76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1" name="Line 9"/>
                <p:cNvSpPr>
                  <a:spLocks noChangeShapeType="1"/>
                </p:cNvSpPr>
                <p:nvPr userDrawn="1"/>
              </p:nvSpPr>
              <p:spPr bwMode="white">
                <a:xfrm>
                  <a:off x="0" y="96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2" name="Line 10"/>
                <p:cNvSpPr>
                  <a:spLocks noChangeShapeType="1"/>
                </p:cNvSpPr>
                <p:nvPr userDrawn="1"/>
              </p:nvSpPr>
              <p:spPr bwMode="white">
                <a:xfrm>
                  <a:off x="0" y="115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3" name="Line 11"/>
                <p:cNvSpPr>
                  <a:spLocks noChangeShapeType="1"/>
                </p:cNvSpPr>
                <p:nvPr userDrawn="1"/>
              </p:nvSpPr>
              <p:spPr bwMode="white">
                <a:xfrm>
                  <a:off x="0" y="134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4" name="Line 12"/>
                <p:cNvSpPr>
                  <a:spLocks noChangeShapeType="1"/>
                </p:cNvSpPr>
                <p:nvPr userDrawn="1"/>
              </p:nvSpPr>
              <p:spPr bwMode="white">
                <a:xfrm>
                  <a:off x="0" y="153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5" name="Line 13"/>
                <p:cNvSpPr>
                  <a:spLocks noChangeShapeType="1"/>
                </p:cNvSpPr>
                <p:nvPr userDrawn="1"/>
              </p:nvSpPr>
              <p:spPr bwMode="white">
                <a:xfrm>
                  <a:off x="0" y="172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6" name="Line 14"/>
                <p:cNvSpPr>
                  <a:spLocks noChangeShapeType="1"/>
                </p:cNvSpPr>
                <p:nvPr userDrawn="1"/>
              </p:nvSpPr>
              <p:spPr bwMode="white">
                <a:xfrm>
                  <a:off x="0" y="192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7" name="Line 15"/>
                <p:cNvSpPr>
                  <a:spLocks noChangeShapeType="1"/>
                </p:cNvSpPr>
                <p:nvPr userDrawn="1"/>
              </p:nvSpPr>
              <p:spPr bwMode="white">
                <a:xfrm>
                  <a:off x="0" y="211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8" name="Line 16"/>
                <p:cNvSpPr>
                  <a:spLocks noChangeShapeType="1"/>
                </p:cNvSpPr>
                <p:nvPr userDrawn="1"/>
              </p:nvSpPr>
              <p:spPr bwMode="white">
                <a:xfrm>
                  <a:off x="0" y="230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49" name="Line 17"/>
                <p:cNvSpPr>
                  <a:spLocks noChangeShapeType="1"/>
                </p:cNvSpPr>
                <p:nvPr userDrawn="1"/>
              </p:nvSpPr>
              <p:spPr bwMode="white">
                <a:xfrm>
                  <a:off x="0" y="249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50" name="Line 18"/>
                <p:cNvSpPr>
                  <a:spLocks noChangeShapeType="1"/>
                </p:cNvSpPr>
                <p:nvPr userDrawn="1"/>
              </p:nvSpPr>
              <p:spPr bwMode="white">
                <a:xfrm>
                  <a:off x="0" y="268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51" name="Line 19"/>
                <p:cNvSpPr>
                  <a:spLocks noChangeShapeType="1"/>
                </p:cNvSpPr>
                <p:nvPr userDrawn="1"/>
              </p:nvSpPr>
              <p:spPr bwMode="white">
                <a:xfrm>
                  <a:off x="0" y="288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52" name="Line 20"/>
                <p:cNvSpPr>
                  <a:spLocks noChangeShapeType="1"/>
                </p:cNvSpPr>
                <p:nvPr userDrawn="1"/>
              </p:nvSpPr>
              <p:spPr bwMode="white">
                <a:xfrm>
                  <a:off x="0" y="307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53" name="Line 21"/>
                <p:cNvSpPr>
                  <a:spLocks noChangeShapeType="1"/>
                </p:cNvSpPr>
                <p:nvPr userDrawn="1"/>
              </p:nvSpPr>
              <p:spPr bwMode="white">
                <a:xfrm>
                  <a:off x="0" y="326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54" name="Line 22"/>
                <p:cNvSpPr>
                  <a:spLocks noChangeShapeType="1"/>
                </p:cNvSpPr>
                <p:nvPr userDrawn="1"/>
              </p:nvSpPr>
              <p:spPr bwMode="white">
                <a:xfrm>
                  <a:off x="0" y="345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55" name="Line 23"/>
                <p:cNvSpPr>
                  <a:spLocks noChangeShapeType="1"/>
                </p:cNvSpPr>
                <p:nvPr userDrawn="1"/>
              </p:nvSpPr>
              <p:spPr bwMode="white">
                <a:xfrm>
                  <a:off x="0" y="364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56" name="Line 24"/>
                <p:cNvSpPr>
                  <a:spLocks noChangeShapeType="1"/>
                </p:cNvSpPr>
                <p:nvPr userDrawn="1"/>
              </p:nvSpPr>
              <p:spPr bwMode="white">
                <a:xfrm>
                  <a:off x="0" y="384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57" name="Line 25"/>
                <p:cNvSpPr>
                  <a:spLocks noChangeShapeType="1"/>
                </p:cNvSpPr>
                <p:nvPr userDrawn="1"/>
              </p:nvSpPr>
              <p:spPr bwMode="white">
                <a:xfrm>
                  <a:off x="0" y="403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58" name="Line 26"/>
                <p:cNvSpPr>
                  <a:spLocks noChangeShapeType="1"/>
                </p:cNvSpPr>
                <p:nvPr userDrawn="1"/>
              </p:nvSpPr>
              <p:spPr bwMode="white">
                <a:xfrm>
                  <a:off x="0" y="422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</p:grpSp>
          <p:grpSp>
            <p:nvGrpSpPr>
              <p:cNvPr id="2061" name="Group 27"/>
              <p:cNvGrpSpPr>
                <a:grpSpLocks/>
              </p:cNvGrpSpPr>
              <p:nvPr userDrawn="1"/>
            </p:nvGrpSpPr>
            <p:grpSpPr bwMode="auto">
              <a:xfrm>
                <a:off x="192" y="0"/>
                <a:ext cx="5376" cy="4320"/>
                <a:chOff x="192" y="0"/>
                <a:chExt cx="5376" cy="4320"/>
              </a:xfrm>
            </p:grpSpPr>
            <p:sp>
              <p:nvSpPr>
                <p:cNvPr id="1068060" name="Line 28"/>
                <p:cNvSpPr>
                  <a:spLocks noChangeShapeType="1"/>
                </p:cNvSpPr>
                <p:nvPr userDrawn="1"/>
              </p:nvSpPr>
              <p:spPr bwMode="white">
                <a:xfrm>
                  <a:off x="1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61" name="Line 29"/>
                <p:cNvSpPr>
                  <a:spLocks noChangeShapeType="1"/>
                </p:cNvSpPr>
                <p:nvPr userDrawn="1"/>
              </p:nvSpPr>
              <p:spPr bwMode="white">
                <a:xfrm>
                  <a:off x="3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62" name="Line 30"/>
                <p:cNvSpPr>
                  <a:spLocks noChangeShapeType="1"/>
                </p:cNvSpPr>
                <p:nvPr userDrawn="1"/>
              </p:nvSpPr>
              <p:spPr bwMode="white">
                <a:xfrm>
                  <a:off x="5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63" name="Line 31"/>
                <p:cNvSpPr>
                  <a:spLocks noChangeShapeType="1"/>
                </p:cNvSpPr>
                <p:nvPr userDrawn="1"/>
              </p:nvSpPr>
              <p:spPr bwMode="white">
                <a:xfrm>
                  <a:off x="7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64" name="Line 32"/>
                <p:cNvSpPr>
                  <a:spLocks noChangeShapeType="1"/>
                </p:cNvSpPr>
                <p:nvPr userDrawn="1"/>
              </p:nvSpPr>
              <p:spPr bwMode="white">
                <a:xfrm>
                  <a:off x="96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65" name="Line 33"/>
                <p:cNvSpPr>
                  <a:spLocks noChangeShapeType="1"/>
                </p:cNvSpPr>
                <p:nvPr userDrawn="1"/>
              </p:nvSpPr>
              <p:spPr bwMode="white">
                <a:xfrm>
                  <a:off x="115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66" name="Line 34"/>
                <p:cNvSpPr>
                  <a:spLocks noChangeShapeType="1"/>
                </p:cNvSpPr>
                <p:nvPr userDrawn="1"/>
              </p:nvSpPr>
              <p:spPr bwMode="white">
                <a:xfrm>
                  <a:off x="134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67" name="Line 35"/>
                <p:cNvSpPr>
                  <a:spLocks noChangeShapeType="1"/>
                </p:cNvSpPr>
                <p:nvPr userDrawn="1"/>
              </p:nvSpPr>
              <p:spPr bwMode="white">
                <a:xfrm>
                  <a:off x="153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68" name="Line 36"/>
                <p:cNvSpPr>
                  <a:spLocks noChangeShapeType="1"/>
                </p:cNvSpPr>
                <p:nvPr userDrawn="1"/>
              </p:nvSpPr>
              <p:spPr bwMode="white">
                <a:xfrm>
                  <a:off x="172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69" name="Line 37"/>
                <p:cNvSpPr>
                  <a:spLocks noChangeShapeType="1"/>
                </p:cNvSpPr>
                <p:nvPr userDrawn="1"/>
              </p:nvSpPr>
              <p:spPr bwMode="white">
                <a:xfrm>
                  <a:off x="192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0" name="Line 38"/>
                <p:cNvSpPr>
                  <a:spLocks noChangeShapeType="1"/>
                </p:cNvSpPr>
                <p:nvPr userDrawn="1"/>
              </p:nvSpPr>
              <p:spPr bwMode="white">
                <a:xfrm>
                  <a:off x="211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1" name="Line 39"/>
                <p:cNvSpPr>
                  <a:spLocks noChangeShapeType="1"/>
                </p:cNvSpPr>
                <p:nvPr userDrawn="1"/>
              </p:nvSpPr>
              <p:spPr bwMode="white">
                <a:xfrm>
                  <a:off x="230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2" name="Line 40"/>
                <p:cNvSpPr>
                  <a:spLocks noChangeShapeType="1"/>
                </p:cNvSpPr>
                <p:nvPr userDrawn="1"/>
              </p:nvSpPr>
              <p:spPr bwMode="white">
                <a:xfrm>
                  <a:off x="249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3" name="Line 41"/>
                <p:cNvSpPr>
                  <a:spLocks noChangeShapeType="1"/>
                </p:cNvSpPr>
                <p:nvPr userDrawn="1"/>
              </p:nvSpPr>
              <p:spPr bwMode="white">
                <a:xfrm>
                  <a:off x="268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4" name="Line 42"/>
                <p:cNvSpPr>
                  <a:spLocks noChangeShapeType="1"/>
                </p:cNvSpPr>
                <p:nvPr userDrawn="1"/>
              </p:nvSpPr>
              <p:spPr bwMode="white">
                <a:xfrm>
                  <a:off x="288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5" name="Line 43"/>
                <p:cNvSpPr>
                  <a:spLocks noChangeShapeType="1"/>
                </p:cNvSpPr>
                <p:nvPr userDrawn="1"/>
              </p:nvSpPr>
              <p:spPr bwMode="white">
                <a:xfrm>
                  <a:off x="307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6" name="Line 44"/>
                <p:cNvSpPr>
                  <a:spLocks noChangeShapeType="1"/>
                </p:cNvSpPr>
                <p:nvPr userDrawn="1"/>
              </p:nvSpPr>
              <p:spPr bwMode="white">
                <a:xfrm>
                  <a:off x="326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7" name="Line 45"/>
                <p:cNvSpPr>
                  <a:spLocks noChangeShapeType="1"/>
                </p:cNvSpPr>
                <p:nvPr userDrawn="1"/>
              </p:nvSpPr>
              <p:spPr bwMode="white">
                <a:xfrm>
                  <a:off x="345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8" name="Line 46"/>
                <p:cNvSpPr>
                  <a:spLocks noChangeShapeType="1"/>
                </p:cNvSpPr>
                <p:nvPr userDrawn="1"/>
              </p:nvSpPr>
              <p:spPr bwMode="white">
                <a:xfrm>
                  <a:off x="364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79" name="Line 47"/>
                <p:cNvSpPr>
                  <a:spLocks noChangeShapeType="1"/>
                </p:cNvSpPr>
                <p:nvPr userDrawn="1"/>
              </p:nvSpPr>
              <p:spPr bwMode="white">
                <a:xfrm>
                  <a:off x="384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80" name="Line 48"/>
                <p:cNvSpPr>
                  <a:spLocks noChangeShapeType="1"/>
                </p:cNvSpPr>
                <p:nvPr userDrawn="1"/>
              </p:nvSpPr>
              <p:spPr bwMode="white">
                <a:xfrm>
                  <a:off x="403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81" name="Line 49"/>
                <p:cNvSpPr>
                  <a:spLocks noChangeShapeType="1"/>
                </p:cNvSpPr>
                <p:nvPr userDrawn="1"/>
              </p:nvSpPr>
              <p:spPr bwMode="white">
                <a:xfrm>
                  <a:off x="422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82" name="Line 50"/>
                <p:cNvSpPr>
                  <a:spLocks noChangeShapeType="1"/>
                </p:cNvSpPr>
                <p:nvPr userDrawn="1"/>
              </p:nvSpPr>
              <p:spPr bwMode="white">
                <a:xfrm>
                  <a:off x="441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83" name="Line 51"/>
                <p:cNvSpPr>
                  <a:spLocks noChangeShapeType="1"/>
                </p:cNvSpPr>
                <p:nvPr userDrawn="1"/>
              </p:nvSpPr>
              <p:spPr bwMode="white">
                <a:xfrm>
                  <a:off x="460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84" name="Line 52"/>
                <p:cNvSpPr>
                  <a:spLocks noChangeShapeType="1"/>
                </p:cNvSpPr>
                <p:nvPr userDrawn="1"/>
              </p:nvSpPr>
              <p:spPr bwMode="white">
                <a:xfrm>
                  <a:off x="480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85" name="Line 53"/>
                <p:cNvSpPr>
                  <a:spLocks noChangeShapeType="1"/>
                </p:cNvSpPr>
                <p:nvPr userDrawn="1"/>
              </p:nvSpPr>
              <p:spPr bwMode="white">
                <a:xfrm>
                  <a:off x="49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86" name="Line 54"/>
                <p:cNvSpPr>
                  <a:spLocks noChangeShapeType="1"/>
                </p:cNvSpPr>
                <p:nvPr userDrawn="1"/>
              </p:nvSpPr>
              <p:spPr bwMode="white">
                <a:xfrm>
                  <a:off x="51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87" name="Line 55"/>
                <p:cNvSpPr>
                  <a:spLocks noChangeShapeType="1"/>
                </p:cNvSpPr>
                <p:nvPr userDrawn="1"/>
              </p:nvSpPr>
              <p:spPr bwMode="white">
                <a:xfrm>
                  <a:off x="53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68088" name="Line 56"/>
                <p:cNvSpPr>
                  <a:spLocks noChangeShapeType="1"/>
                </p:cNvSpPr>
                <p:nvPr userDrawn="1"/>
              </p:nvSpPr>
              <p:spPr bwMode="white">
                <a:xfrm>
                  <a:off x="55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/>
                </a:p>
              </p:txBody>
            </p:sp>
          </p:grpSp>
        </p:grpSp>
        <p:sp>
          <p:nvSpPr>
            <p:cNvPr id="1068089" name="Rectangle 57" descr="60%"/>
            <p:cNvSpPr>
              <a:spLocks noChangeArrowheads="1"/>
            </p:cNvSpPr>
            <p:nvPr userDrawn="1"/>
          </p:nvSpPr>
          <p:spPr bwMode="ltGray">
            <a:xfrm>
              <a:off x="2112" y="0"/>
              <a:ext cx="3648" cy="96"/>
            </a:xfrm>
            <a:prstGeom prst="rect">
              <a:avLst/>
            </a:prstGeom>
            <a:pattFill prst="pct60">
              <a:fgClr>
                <a:schemeClr val="folHlink"/>
              </a:fgClr>
              <a:bgClr>
                <a:schemeClr val="bg1"/>
              </a:bgClr>
            </a:patt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68090" name="Line 58"/>
            <p:cNvSpPr>
              <a:spLocks noChangeShapeType="1"/>
            </p:cNvSpPr>
            <p:nvPr userDrawn="1"/>
          </p:nvSpPr>
          <p:spPr bwMode="ltGray">
            <a:xfrm>
              <a:off x="5568" y="0"/>
              <a:ext cx="0" cy="1488"/>
            </a:xfrm>
            <a:prstGeom prst="line">
              <a:avLst/>
            </a:prstGeom>
            <a:noFill/>
            <a:ln w="9525">
              <a:solidFill>
                <a:schemeClr val="hlink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grpSp>
          <p:nvGrpSpPr>
            <p:cNvPr id="2056" name="Group 59"/>
            <p:cNvGrpSpPr>
              <a:grpSpLocks/>
            </p:cNvGrpSpPr>
            <p:nvPr userDrawn="1"/>
          </p:nvGrpSpPr>
          <p:grpSpPr bwMode="auto">
            <a:xfrm>
              <a:off x="261" y="892"/>
              <a:ext cx="1124" cy="1464"/>
              <a:chOff x="96" y="916"/>
              <a:chExt cx="2208" cy="2876"/>
            </a:xfrm>
          </p:grpSpPr>
          <p:sp>
            <p:nvSpPr>
              <p:cNvPr id="1068092" name="Line 60"/>
              <p:cNvSpPr>
                <a:spLocks noChangeShapeType="1"/>
              </p:cNvSpPr>
              <p:nvPr userDrawn="1"/>
            </p:nvSpPr>
            <p:spPr bwMode="ltGray">
              <a:xfrm flipH="1">
                <a:off x="96" y="1038"/>
                <a:ext cx="2208" cy="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68093" name="Line 61"/>
              <p:cNvSpPr>
                <a:spLocks noChangeShapeType="1"/>
              </p:cNvSpPr>
              <p:nvPr userDrawn="1"/>
            </p:nvSpPr>
            <p:spPr bwMode="ltGray">
              <a:xfrm>
                <a:off x="336" y="920"/>
                <a:ext cx="0" cy="2872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68094" name="Arc 62"/>
              <p:cNvSpPr>
                <a:spLocks/>
              </p:cNvSpPr>
              <p:nvPr userDrawn="1"/>
            </p:nvSpPr>
            <p:spPr bwMode="ltGray">
              <a:xfrm flipH="1">
                <a:off x="218" y="916"/>
                <a:ext cx="238" cy="240"/>
              </a:xfrm>
              <a:custGeom>
                <a:avLst/>
                <a:gdLst>
                  <a:gd name="G0" fmla="+- 21595 0 0"/>
                  <a:gd name="G1" fmla="+- 21600 0 0"/>
                  <a:gd name="G2" fmla="+- 21600 0 0"/>
                  <a:gd name="T0" fmla="*/ 21114 w 43195"/>
                  <a:gd name="T1" fmla="*/ 5 h 43200"/>
                  <a:gd name="T2" fmla="*/ 0 w 43195"/>
                  <a:gd name="T3" fmla="*/ 22056 h 43200"/>
                  <a:gd name="T4" fmla="*/ 21595 w 43195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  <a:lnTo>
                      <a:pt x="21595" y="21600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</p:grpSp>
      </p:grpSp>
      <p:sp>
        <p:nvSpPr>
          <p:cNvPr id="2051" name="Rectangle 6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2052" name="Rectangle 64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9050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itchFamily="2" charset="2"/>
        <a:buBlip>
          <a:blip r:embed="rId14"/>
        </a:buBlip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itchFamily="2" charset="2"/>
        <a:buChar char="w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CN" dirty="0"/>
              <a:t>Virtual Machines</a:t>
            </a:r>
            <a:endParaRPr lang="en-US" dirty="0"/>
          </a:p>
        </p:txBody>
      </p:sp>
      <p:sp>
        <p:nvSpPr>
          <p:cNvPr id="409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309938"/>
            <a:ext cx="5410200" cy="1752600"/>
          </a:xfrm>
        </p:spPr>
        <p:txBody>
          <a:bodyPr/>
          <a:lstStyle/>
          <a:p>
            <a:pPr algn="ctr"/>
            <a:r>
              <a:rPr lang="en-US" dirty="0"/>
              <a:t>Presenter: Song Li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5334000"/>
            <a:ext cx="7772400" cy="914400"/>
          </a:xfrm>
        </p:spPr>
        <p:txBody>
          <a:bodyPr/>
          <a:lstStyle/>
          <a:p>
            <a:r>
              <a:rPr lang="en-US" dirty="0"/>
              <a:t>Interpret each guest instruction</a:t>
            </a:r>
          </a:p>
          <a:p>
            <a:r>
              <a:rPr lang="en-US" dirty="0"/>
              <a:t>Maintain each VM state purely in software</a:t>
            </a:r>
          </a:p>
          <a:p>
            <a:r>
              <a:rPr lang="en-US" dirty="0"/>
              <a:t>Problem: too slow!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2683"/>
            <a:ext cx="9144000" cy="379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228600" y="150813"/>
            <a:ext cx="8767763" cy="576262"/>
          </a:xfrm>
        </p:spPr>
        <p:txBody>
          <a:bodyPr/>
          <a:lstStyle/>
          <a:p>
            <a:r>
              <a:rPr lang="en-US" dirty="0">
                <a:latin typeface="Arial" charset="0"/>
                <a:ea typeface="MS PGothic" charset="0"/>
              </a:rPr>
              <a:t>Building Block – Trap and Emulate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>
          <a:xfrm>
            <a:off x="835025" y="1177925"/>
            <a:ext cx="7113588" cy="4530725"/>
          </a:xfrm>
        </p:spPr>
        <p:txBody>
          <a:bodyPr/>
          <a:lstStyle/>
          <a:p>
            <a:r>
              <a:rPr lang="en-US">
                <a:latin typeface="Helvetica" charset="0"/>
                <a:ea typeface="MS PGothic" charset="0"/>
              </a:rPr>
              <a:t>Dual mode CPU means guest executes in user mode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Kernel runs in kernel mode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Not safe to let guest kernel run in kernel mode too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So VM needs two modes – virtual user mode and virtual kernel mode</a:t>
            </a:r>
          </a:p>
          <a:p>
            <a:pPr lvl="2"/>
            <a:r>
              <a:rPr lang="en-US">
                <a:latin typeface="Helvetica" charset="0"/>
                <a:ea typeface="MS PGothic" charset="0"/>
              </a:rPr>
              <a:t>Both of which run in real user mode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Actions in guest that usually cause switch to kernel mode must cause switch to virtual kernel mode</a:t>
            </a:r>
          </a:p>
          <a:p>
            <a:pPr>
              <a:buFont typeface="Monotype Sorts" charset="0"/>
              <a:buNone/>
            </a:pPr>
            <a:endParaRPr lang="en-US">
              <a:latin typeface="Helvetica" charset="0"/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619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576262"/>
          </a:xfrm>
        </p:spPr>
        <p:txBody>
          <a:bodyPr/>
          <a:lstStyle/>
          <a:p>
            <a:r>
              <a:rPr lang="en-US" dirty="0">
                <a:latin typeface="Arial" charset="0"/>
                <a:ea typeface="MS PGothic" charset="0"/>
              </a:rPr>
              <a:t>Trap-and-Emulate (cont.)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>
          <a:xfrm>
            <a:off x="0" y="609600"/>
            <a:ext cx="9144000" cy="5111750"/>
          </a:xfrm>
        </p:spPr>
        <p:txBody>
          <a:bodyPr/>
          <a:lstStyle/>
          <a:p>
            <a:r>
              <a:rPr lang="en-US" sz="2200" dirty="0">
                <a:latin typeface="Helvetica" charset="0"/>
                <a:ea typeface="MS PGothic" charset="0"/>
              </a:rPr>
              <a:t>How does switch from virtual user mode to virtual kernel mode occur?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Attempting a privileged instruction in user mode causes an error -&gt; trap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VMM gains control, analyzes error, executes operation as attempted by guest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Returns control to guest in user mode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Known as</a:t>
            </a:r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 trap-and-emulate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Most virtualization products use this at least in part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User mode code in guest runs at same speed as if not a guest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But kernel mode privilege mode code runs slower due to trap-and-emulate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Especially a problem when multiple guests running, each needing trap-and-emulate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CPUs adding hardware support, mode CPU modes to improve virtualization performance</a:t>
            </a:r>
          </a:p>
          <a:p>
            <a:endParaRPr lang="en-US" sz="2200" dirty="0">
              <a:latin typeface="Helvetica" charset="0"/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6844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1089025" y="115888"/>
            <a:ext cx="8047038" cy="576262"/>
          </a:xfrm>
        </p:spPr>
        <p:txBody>
          <a:bodyPr/>
          <a:lstStyle/>
          <a:p>
            <a:r>
              <a:rPr lang="en-US" sz="2400">
                <a:latin typeface="Arial" charset="0"/>
                <a:ea typeface="MS PGothic" charset="0"/>
              </a:rPr>
              <a:t>Trap-and-Emulate  Virtualization Implementation</a:t>
            </a:r>
          </a:p>
        </p:txBody>
      </p:sp>
      <p:pic>
        <p:nvPicPr>
          <p:cNvPr id="16387" name="Content Placeholder 3" descr="16_0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62" r="-11562"/>
          <a:stretch>
            <a:fillRect/>
          </a:stretch>
        </p:blipFill>
        <p:spPr>
          <a:xfrm>
            <a:off x="1163638" y="1252538"/>
            <a:ext cx="7281862" cy="4008437"/>
          </a:xfrm>
        </p:spPr>
      </p:pic>
    </p:spTree>
    <p:extLst>
      <p:ext uri="{BB962C8B-B14F-4D97-AF65-F5344CB8AC3E}">
        <p14:creationId xmlns:p14="http://schemas.microsoft.com/office/powerpoint/2010/main" val="486689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Control Register CR0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The CPU can readily access register CR0 when it is executing in ‘real-mode’ (ring0), but it lacks the necessary privileges for executing ‘mov %cr0, %eax’ when it is running in Virtual-8086 Mode (ring3)</a:t>
            </a:r>
          </a:p>
          <a:p>
            <a:r>
              <a:rPr lang="en-US" altLang="x-none"/>
              <a:t>The attempt by ring3 code to access any of the Control Registers will be ‘trapped’ by the CPU (a ‘General Protection’ Fault)</a:t>
            </a:r>
          </a:p>
        </p:txBody>
      </p:sp>
    </p:spTree>
    <p:extLst>
      <p:ext uri="{BB962C8B-B14F-4D97-AF65-F5344CB8AC3E}">
        <p14:creationId xmlns:p14="http://schemas.microsoft.com/office/powerpoint/2010/main" val="2099308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Our ‘fault-handler’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We can design a ‘fault-handling’ procedure that will ‘emulate’ the ‘</a:t>
            </a:r>
            <a:r>
              <a:rPr lang="en-US" altLang="x-none" b="1"/>
              <a:t>mov %cr0, %eax</a:t>
            </a:r>
            <a:r>
              <a:rPr lang="en-US" altLang="x-none"/>
              <a:t>’ instruction when it’s encountered in ring3</a:t>
            </a:r>
          </a:p>
          <a:p>
            <a:r>
              <a:rPr lang="en-US" altLang="x-none"/>
              <a:t>We just need to remember how the CPU responds to any General Profection fault</a:t>
            </a:r>
          </a:p>
          <a:p>
            <a:r>
              <a:rPr lang="en-US" altLang="x-none"/>
              <a:t>Certain information gets automatically pushed onto the ring0 stack, where our fault-handler can find it -- and can use it!</a:t>
            </a:r>
          </a:p>
        </p:txBody>
      </p:sp>
    </p:spTree>
    <p:extLst>
      <p:ext uri="{BB962C8B-B14F-4D97-AF65-F5344CB8AC3E}">
        <p14:creationId xmlns:p14="http://schemas.microsoft.com/office/powerpoint/2010/main" val="2076249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Stack-frame layout</a:t>
            </a:r>
          </a:p>
        </p:txBody>
      </p:sp>
      <p:sp>
        <p:nvSpPr>
          <p:cNvPr id="12293" name="Rectangle 5"/>
          <p:cNvSpPr>
            <a:spLocks noChangeArrowheads="1"/>
          </p:cNvSpPr>
          <p:nvPr/>
        </p:nvSpPr>
        <p:spPr bwMode="auto">
          <a:xfrm>
            <a:off x="1219200" y="1524000"/>
            <a:ext cx="2057400" cy="3810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94" name="Rectangle 6"/>
          <p:cNvSpPr>
            <a:spLocks noChangeArrowheads="1"/>
          </p:cNvSpPr>
          <p:nvPr/>
        </p:nvSpPr>
        <p:spPr bwMode="auto">
          <a:xfrm>
            <a:off x="1219200" y="1905000"/>
            <a:ext cx="2057400" cy="3810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95" name="Rectangle 7"/>
          <p:cNvSpPr>
            <a:spLocks noChangeArrowheads="1"/>
          </p:cNvSpPr>
          <p:nvPr/>
        </p:nvSpPr>
        <p:spPr bwMode="auto">
          <a:xfrm>
            <a:off x="1219200" y="2286000"/>
            <a:ext cx="2057400" cy="3810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96" name="Rectangle 8"/>
          <p:cNvSpPr>
            <a:spLocks noChangeArrowheads="1"/>
          </p:cNvSpPr>
          <p:nvPr/>
        </p:nvSpPr>
        <p:spPr bwMode="auto">
          <a:xfrm>
            <a:off x="1219200" y="2667000"/>
            <a:ext cx="2057400" cy="3810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97" name="Rectangle 9"/>
          <p:cNvSpPr>
            <a:spLocks noChangeArrowheads="1"/>
          </p:cNvSpPr>
          <p:nvPr/>
        </p:nvSpPr>
        <p:spPr bwMode="auto">
          <a:xfrm>
            <a:off x="1219200" y="3048000"/>
            <a:ext cx="2057400" cy="3810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98" name="Rectangle 10"/>
          <p:cNvSpPr>
            <a:spLocks noChangeArrowheads="1"/>
          </p:cNvSpPr>
          <p:nvPr/>
        </p:nvSpPr>
        <p:spPr bwMode="auto">
          <a:xfrm>
            <a:off x="1219200" y="3429000"/>
            <a:ext cx="2057400" cy="3810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99" name="Rectangle 11"/>
          <p:cNvSpPr>
            <a:spLocks noChangeArrowheads="1"/>
          </p:cNvSpPr>
          <p:nvPr/>
        </p:nvSpPr>
        <p:spPr bwMode="auto">
          <a:xfrm>
            <a:off x="1219200" y="3810000"/>
            <a:ext cx="20574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EFLAGS</a:t>
            </a:r>
          </a:p>
        </p:txBody>
      </p:sp>
      <p:sp>
        <p:nvSpPr>
          <p:cNvPr id="12300" name="Rectangle 12"/>
          <p:cNvSpPr>
            <a:spLocks noChangeArrowheads="1"/>
          </p:cNvSpPr>
          <p:nvPr/>
        </p:nvSpPr>
        <p:spPr bwMode="auto">
          <a:xfrm>
            <a:off x="1219200" y="4191000"/>
            <a:ext cx="2057400" cy="3810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301" name="Rectangle 13"/>
          <p:cNvSpPr>
            <a:spLocks noChangeArrowheads="1"/>
          </p:cNvSpPr>
          <p:nvPr/>
        </p:nvSpPr>
        <p:spPr bwMode="auto">
          <a:xfrm>
            <a:off x="1219200" y="4572000"/>
            <a:ext cx="2057400" cy="3810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302" name="Rectangle 14"/>
          <p:cNvSpPr>
            <a:spLocks noChangeArrowheads="1"/>
          </p:cNvSpPr>
          <p:nvPr/>
        </p:nvSpPr>
        <p:spPr bwMode="auto">
          <a:xfrm>
            <a:off x="1219200" y="4953000"/>
            <a:ext cx="2057400" cy="3810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303" name="Rectangle 15"/>
          <p:cNvSpPr>
            <a:spLocks noChangeArrowheads="1"/>
          </p:cNvSpPr>
          <p:nvPr/>
        </p:nvSpPr>
        <p:spPr bwMode="auto">
          <a:xfrm>
            <a:off x="2209800" y="1524000"/>
            <a:ext cx="10668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GS</a:t>
            </a:r>
          </a:p>
        </p:txBody>
      </p:sp>
      <p:sp>
        <p:nvSpPr>
          <p:cNvPr id="12304" name="Rectangle 16"/>
          <p:cNvSpPr>
            <a:spLocks noChangeArrowheads="1"/>
          </p:cNvSpPr>
          <p:nvPr/>
        </p:nvSpPr>
        <p:spPr bwMode="auto">
          <a:xfrm>
            <a:off x="2209800" y="1905000"/>
            <a:ext cx="10668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FS</a:t>
            </a:r>
          </a:p>
        </p:txBody>
      </p:sp>
      <p:sp>
        <p:nvSpPr>
          <p:cNvPr id="12305" name="Rectangle 17"/>
          <p:cNvSpPr>
            <a:spLocks noChangeArrowheads="1"/>
          </p:cNvSpPr>
          <p:nvPr/>
        </p:nvSpPr>
        <p:spPr bwMode="auto">
          <a:xfrm>
            <a:off x="2209800" y="2286000"/>
            <a:ext cx="10668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DS</a:t>
            </a:r>
          </a:p>
        </p:txBody>
      </p:sp>
      <p:sp>
        <p:nvSpPr>
          <p:cNvPr id="12306" name="Rectangle 18"/>
          <p:cNvSpPr>
            <a:spLocks noChangeArrowheads="1"/>
          </p:cNvSpPr>
          <p:nvPr/>
        </p:nvSpPr>
        <p:spPr bwMode="auto">
          <a:xfrm>
            <a:off x="2209800" y="2667000"/>
            <a:ext cx="10668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ES</a:t>
            </a:r>
          </a:p>
        </p:txBody>
      </p:sp>
      <p:sp>
        <p:nvSpPr>
          <p:cNvPr id="12307" name="Rectangle 19"/>
          <p:cNvSpPr>
            <a:spLocks noChangeArrowheads="1"/>
          </p:cNvSpPr>
          <p:nvPr/>
        </p:nvSpPr>
        <p:spPr bwMode="auto">
          <a:xfrm>
            <a:off x="2209800" y="3048000"/>
            <a:ext cx="10668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SS</a:t>
            </a:r>
          </a:p>
        </p:txBody>
      </p:sp>
      <p:sp>
        <p:nvSpPr>
          <p:cNvPr id="12308" name="Rectangle 20"/>
          <p:cNvSpPr>
            <a:spLocks noChangeArrowheads="1"/>
          </p:cNvSpPr>
          <p:nvPr/>
        </p:nvSpPr>
        <p:spPr bwMode="auto">
          <a:xfrm>
            <a:off x="2209800" y="3429000"/>
            <a:ext cx="10668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SP</a:t>
            </a:r>
          </a:p>
        </p:txBody>
      </p:sp>
      <p:sp>
        <p:nvSpPr>
          <p:cNvPr id="12310" name="Rectangle 22"/>
          <p:cNvSpPr>
            <a:spLocks noChangeArrowheads="1"/>
          </p:cNvSpPr>
          <p:nvPr/>
        </p:nvSpPr>
        <p:spPr bwMode="auto">
          <a:xfrm>
            <a:off x="2209800" y="4191000"/>
            <a:ext cx="10668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CS</a:t>
            </a:r>
          </a:p>
        </p:txBody>
      </p:sp>
      <p:sp>
        <p:nvSpPr>
          <p:cNvPr id="12311" name="Rectangle 23"/>
          <p:cNvSpPr>
            <a:spLocks noChangeArrowheads="1"/>
          </p:cNvSpPr>
          <p:nvPr/>
        </p:nvSpPr>
        <p:spPr bwMode="auto">
          <a:xfrm>
            <a:off x="2209800" y="4572000"/>
            <a:ext cx="10668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IP</a:t>
            </a:r>
          </a:p>
        </p:txBody>
      </p:sp>
      <p:sp>
        <p:nvSpPr>
          <p:cNvPr id="12312" name="Rectangle 24"/>
          <p:cNvSpPr>
            <a:spLocks noChangeArrowheads="1"/>
          </p:cNvSpPr>
          <p:nvPr/>
        </p:nvSpPr>
        <p:spPr bwMode="auto">
          <a:xfrm>
            <a:off x="2209800" y="4953000"/>
            <a:ext cx="1066800" cy="381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 sz="1400" b="1"/>
              <a:t>error-code</a:t>
            </a:r>
          </a:p>
        </p:txBody>
      </p:sp>
      <p:sp>
        <p:nvSpPr>
          <p:cNvPr id="12313" name="Line 25"/>
          <p:cNvSpPr>
            <a:spLocks noChangeShapeType="1"/>
          </p:cNvSpPr>
          <p:nvPr/>
        </p:nvSpPr>
        <p:spPr bwMode="auto">
          <a:xfrm>
            <a:off x="3352800" y="5334000"/>
            <a:ext cx="1219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14" name="Text Box 26"/>
          <p:cNvSpPr txBox="1">
            <a:spLocks noChangeArrowheads="1"/>
          </p:cNvSpPr>
          <p:nvPr/>
        </p:nvSpPr>
        <p:spPr bwMode="auto">
          <a:xfrm>
            <a:off x="4632325" y="5141913"/>
            <a:ext cx="10096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/>
              <a:t>SS:ESP</a:t>
            </a:r>
          </a:p>
        </p:txBody>
      </p:sp>
      <p:sp>
        <p:nvSpPr>
          <p:cNvPr id="12315" name="Text Box 27"/>
          <p:cNvSpPr txBox="1">
            <a:spLocks noChangeArrowheads="1"/>
          </p:cNvSpPr>
          <p:nvPr/>
        </p:nvSpPr>
        <p:spPr bwMode="auto">
          <a:xfrm>
            <a:off x="1508125" y="5370513"/>
            <a:ext cx="12890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/>
              <a:t>ring0 stack</a:t>
            </a:r>
          </a:p>
        </p:txBody>
      </p:sp>
      <p:sp>
        <p:nvSpPr>
          <p:cNvPr id="12316" name="Text Box 28"/>
          <p:cNvSpPr txBox="1">
            <a:spLocks noChangeArrowheads="1"/>
          </p:cNvSpPr>
          <p:nvPr/>
        </p:nvSpPr>
        <p:spPr bwMode="auto">
          <a:xfrm>
            <a:off x="4267200" y="2286000"/>
            <a:ext cx="3790950" cy="1465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/>
              <a:t>  </a:t>
            </a:r>
            <a:r>
              <a:rPr lang="en-US" altLang="x-none">
                <a:solidFill>
                  <a:srgbClr val="CC3300"/>
                </a:solidFill>
              </a:rPr>
              <a:t>When a General Protection fault </a:t>
            </a:r>
          </a:p>
          <a:p>
            <a:r>
              <a:rPr lang="en-US" altLang="x-none">
                <a:solidFill>
                  <a:srgbClr val="CC3300"/>
                </a:solidFill>
              </a:rPr>
              <a:t>occurs while the CPU is executing</a:t>
            </a:r>
          </a:p>
          <a:p>
            <a:r>
              <a:rPr lang="en-US" altLang="x-none">
                <a:solidFill>
                  <a:srgbClr val="CC3300"/>
                </a:solidFill>
              </a:rPr>
              <a:t>in Virtual-8086 mode, the CPU will</a:t>
            </a:r>
          </a:p>
          <a:p>
            <a:r>
              <a:rPr lang="en-US" altLang="x-none">
                <a:solidFill>
                  <a:srgbClr val="CC3300"/>
                </a:solidFill>
              </a:rPr>
              <a:t>switch to ring0 and will save all this </a:t>
            </a:r>
          </a:p>
          <a:p>
            <a:r>
              <a:rPr lang="en-US" altLang="x-none">
                <a:solidFill>
                  <a:srgbClr val="CC3300"/>
                </a:solidFill>
              </a:rPr>
              <a:t>CPU information on the ring0 stack</a:t>
            </a:r>
          </a:p>
        </p:txBody>
      </p:sp>
    </p:spTree>
    <p:extLst>
      <p:ext uri="{BB962C8B-B14F-4D97-AF65-F5344CB8AC3E}">
        <p14:creationId xmlns:p14="http://schemas.microsoft.com/office/powerpoint/2010/main" val="1056927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Steps in the ‘fault-handler’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Step 1: Make sure the fault occurred while the CPU was in Virtual-8086 mode – since this affects what the stack’s values mean</a:t>
            </a:r>
          </a:p>
          <a:p>
            <a:r>
              <a:rPr lang="en-US" altLang="x-none"/>
              <a:t>You confirm VM86-mode by testing the VM-bit (bit #17) in the EFLAGS image:</a:t>
            </a:r>
          </a:p>
          <a:p>
            <a:endParaRPr lang="en-US" altLang="x-none"/>
          </a:p>
        </p:txBody>
      </p:sp>
      <p:sp>
        <p:nvSpPr>
          <p:cNvPr id="14340" name="Rectangle 4"/>
          <p:cNvSpPr>
            <a:spLocks noChangeArrowheads="1"/>
          </p:cNvSpPr>
          <p:nvPr/>
        </p:nvSpPr>
        <p:spPr bwMode="auto">
          <a:xfrm>
            <a:off x="5334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1" name="Rectangle 5"/>
          <p:cNvSpPr>
            <a:spLocks noChangeArrowheads="1"/>
          </p:cNvSpPr>
          <p:nvPr/>
        </p:nvSpPr>
        <p:spPr bwMode="auto">
          <a:xfrm>
            <a:off x="8382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2" name="Rectangle 6"/>
          <p:cNvSpPr>
            <a:spLocks noChangeArrowheads="1"/>
          </p:cNvSpPr>
          <p:nvPr/>
        </p:nvSpPr>
        <p:spPr bwMode="auto">
          <a:xfrm>
            <a:off x="11430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3" name="Rectangle 7"/>
          <p:cNvSpPr>
            <a:spLocks noChangeArrowheads="1"/>
          </p:cNvSpPr>
          <p:nvPr/>
        </p:nvSpPr>
        <p:spPr bwMode="auto">
          <a:xfrm>
            <a:off x="533400" y="4572000"/>
            <a:ext cx="1219200" cy="9144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4" name="Rectangle 8"/>
          <p:cNvSpPr>
            <a:spLocks noChangeArrowheads="1"/>
          </p:cNvSpPr>
          <p:nvPr/>
        </p:nvSpPr>
        <p:spPr bwMode="auto">
          <a:xfrm>
            <a:off x="17526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I</a:t>
            </a:r>
          </a:p>
          <a:p>
            <a:pPr algn="ctr"/>
            <a:r>
              <a:rPr lang="en-US" altLang="x-none"/>
              <a:t>D</a:t>
            </a:r>
          </a:p>
        </p:txBody>
      </p:sp>
      <p:sp>
        <p:nvSpPr>
          <p:cNvPr id="14345" name="Rectangle 9"/>
          <p:cNvSpPr>
            <a:spLocks noChangeArrowheads="1"/>
          </p:cNvSpPr>
          <p:nvPr/>
        </p:nvSpPr>
        <p:spPr bwMode="auto">
          <a:xfrm>
            <a:off x="20574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V</a:t>
            </a:r>
          </a:p>
          <a:p>
            <a:pPr algn="ctr"/>
            <a:r>
              <a:rPr lang="en-US" altLang="x-none"/>
              <a:t>I</a:t>
            </a:r>
          </a:p>
          <a:p>
            <a:pPr algn="ctr"/>
            <a:r>
              <a:rPr lang="en-US" altLang="x-none"/>
              <a:t>P</a:t>
            </a:r>
          </a:p>
        </p:txBody>
      </p:sp>
      <p:sp>
        <p:nvSpPr>
          <p:cNvPr id="14346" name="Rectangle 10"/>
          <p:cNvSpPr>
            <a:spLocks noChangeArrowheads="1"/>
          </p:cNvSpPr>
          <p:nvPr/>
        </p:nvSpPr>
        <p:spPr bwMode="auto">
          <a:xfrm>
            <a:off x="23622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V</a:t>
            </a:r>
          </a:p>
          <a:p>
            <a:pPr algn="ctr"/>
            <a:r>
              <a:rPr lang="en-US" altLang="x-none"/>
              <a:t>I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47" name="Rectangle 11"/>
          <p:cNvSpPr>
            <a:spLocks noChangeArrowheads="1"/>
          </p:cNvSpPr>
          <p:nvPr/>
        </p:nvSpPr>
        <p:spPr bwMode="auto">
          <a:xfrm>
            <a:off x="26670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A</a:t>
            </a:r>
          </a:p>
          <a:p>
            <a:pPr algn="ctr"/>
            <a:r>
              <a:rPr lang="en-US" altLang="x-none"/>
              <a:t>C</a:t>
            </a:r>
          </a:p>
        </p:txBody>
      </p:sp>
      <p:sp>
        <p:nvSpPr>
          <p:cNvPr id="14348" name="Rectangle 12"/>
          <p:cNvSpPr>
            <a:spLocks noChangeArrowheads="1"/>
          </p:cNvSpPr>
          <p:nvPr/>
        </p:nvSpPr>
        <p:spPr bwMode="auto">
          <a:xfrm>
            <a:off x="2971800" y="4572000"/>
            <a:ext cx="304800" cy="914400"/>
          </a:xfrm>
          <a:prstGeom prst="rect">
            <a:avLst/>
          </a:prstGeom>
          <a:solidFill>
            <a:srgbClr val="A1EEF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V</a:t>
            </a:r>
          </a:p>
          <a:p>
            <a:pPr algn="ctr"/>
            <a:r>
              <a:rPr lang="en-US" altLang="x-none"/>
              <a:t>M</a:t>
            </a:r>
          </a:p>
        </p:txBody>
      </p:sp>
      <p:sp>
        <p:nvSpPr>
          <p:cNvPr id="14349" name="Rectangle 13"/>
          <p:cNvSpPr>
            <a:spLocks noChangeArrowheads="1"/>
          </p:cNvSpPr>
          <p:nvPr/>
        </p:nvSpPr>
        <p:spPr bwMode="auto">
          <a:xfrm>
            <a:off x="32766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R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50" name="Rectangle 14"/>
          <p:cNvSpPr>
            <a:spLocks noChangeArrowheads="1"/>
          </p:cNvSpPr>
          <p:nvPr/>
        </p:nvSpPr>
        <p:spPr bwMode="auto">
          <a:xfrm>
            <a:off x="35814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0</a:t>
            </a:r>
          </a:p>
        </p:txBody>
      </p:sp>
      <p:sp>
        <p:nvSpPr>
          <p:cNvPr id="14351" name="Rectangle 15"/>
          <p:cNvSpPr>
            <a:spLocks noChangeArrowheads="1"/>
          </p:cNvSpPr>
          <p:nvPr/>
        </p:nvSpPr>
        <p:spPr bwMode="auto">
          <a:xfrm>
            <a:off x="38862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N</a:t>
            </a:r>
          </a:p>
          <a:p>
            <a:pPr algn="ctr"/>
            <a:r>
              <a:rPr lang="en-US" altLang="x-none"/>
              <a:t>T</a:t>
            </a:r>
          </a:p>
        </p:txBody>
      </p:sp>
      <p:sp>
        <p:nvSpPr>
          <p:cNvPr id="14352" name="Rectangle 16"/>
          <p:cNvSpPr>
            <a:spLocks noChangeArrowheads="1"/>
          </p:cNvSpPr>
          <p:nvPr/>
        </p:nvSpPr>
        <p:spPr bwMode="auto">
          <a:xfrm>
            <a:off x="41910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53" name="Rectangle 17"/>
          <p:cNvSpPr>
            <a:spLocks noChangeArrowheads="1"/>
          </p:cNvSpPr>
          <p:nvPr/>
        </p:nvSpPr>
        <p:spPr bwMode="auto">
          <a:xfrm>
            <a:off x="4191000" y="4572000"/>
            <a:ext cx="6096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I/O</a:t>
            </a:r>
          </a:p>
          <a:p>
            <a:pPr algn="ctr"/>
            <a:r>
              <a:rPr lang="en-US" altLang="x-none"/>
              <a:t>PL</a:t>
            </a:r>
          </a:p>
        </p:txBody>
      </p:sp>
      <p:sp>
        <p:nvSpPr>
          <p:cNvPr id="14354" name="Rectangle 18"/>
          <p:cNvSpPr>
            <a:spLocks noChangeArrowheads="1"/>
          </p:cNvSpPr>
          <p:nvPr/>
        </p:nvSpPr>
        <p:spPr bwMode="auto">
          <a:xfrm>
            <a:off x="48006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O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55" name="Rectangle 19"/>
          <p:cNvSpPr>
            <a:spLocks noChangeArrowheads="1"/>
          </p:cNvSpPr>
          <p:nvPr/>
        </p:nvSpPr>
        <p:spPr bwMode="auto">
          <a:xfrm>
            <a:off x="51054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D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56" name="Rectangle 20"/>
          <p:cNvSpPr>
            <a:spLocks noChangeArrowheads="1"/>
          </p:cNvSpPr>
          <p:nvPr/>
        </p:nvSpPr>
        <p:spPr bwMode="auto">
          <a:xfrm>
            <a:off x="54102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I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57" name="Rectangle 21"/>
          <p:cNvSpPr>
            <a:spLocks noChangeArrowheads="1"/>
          </p:cNvSpPr>
          <p:nvPr/>
        </p:nvSpPr>
        <p:spPr bwMode="auto">
          <a:xfrm>
            <a:off x="57150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T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58" name="Rectangle 22"/>
          <p:cNvSpPr>
            <a:spLocks noChangeArrowheads="1"/>
          </p:cNvSpPr>
          <p:nvPr/>
        </p:nvSpPr>
        <p:spPr bwMode="auto">
          <a:xfrm>
            <a:off x="60198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S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59" name="Rectangle 23"/>
          <p:cNvSpPr>
            <a:spLocks noChangeArrowheads="1"/>
          </p:cNvSpPr>
          <p:nvPr/>
        </p:nvSpPr>
        <p:spPr bwMode="auto">
          <a:xfrm>
            <a:off x="63246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Z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60" name="Rectangle 24"/>
          <p:cNvSpPr>
            <a:spLocks noChangeArrowheads="1"/>
          </p:cNvSpPr>
          <p:nvPr/>
        </p:nvSpPr>
        <p:spPr bwMode="auto">
          <a:xfrm>
            <a:off x="66294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0</a:t>
            </a:r>
          </a:p>
        </p:txBody>
      </p:sp>
      <p:sp>
        <p:nvSpPr>
          <p:cNvPr id="14361" name="Rectangle 25"/>
          <p:cNvSpPr>
            <a:spLocks noChangeArrowheads="1"/>
          </p:cNvSpPr>
          <p:nvPr/>
        </p:nvSpPr>
        <p:spPr bwMode="auto">
          <a:xfrm>
            <a:off x="69342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A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62" name="Rectangle 26"/>
          <p:cNvSpPr>
            <a:spLocks noChangeArrowheads="1"/>
          </p:cNvSpPr>
          <p:nvPr/>
        </p:nvSpPr>
        <p:spPr bwMode="auto">
          <a:xfrm>
            <a:off x="72390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0</a:t>
            </a:r>
          </a:p>
        </p:txBody>
      </p:sp>
      <p:sp>
        <p:nvSpPr>
          <p:cNvPr id="14363" name="Rectangle 27"/>
          <p:cNvSpPr>
            <a:spLocks noChangeArrowheads="1"/>
          </p:cNvSpPr>
          <p:nvPr/>
        </p:nvSpPr>
        <p:spPr bwMode="auto">
          <a:xfrm>
            <a:off x="75438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P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64" name="Rectangle 28"/>
          <p:cNvSpPr>
            <a:spLocks noChangeArrowheads="1"/>
          </p:cNvSpPr>
          <p:nvPr/>
        </p:nvSpPr>
        <p:spPr bwMode="auto">
          <a:xfrm>
            <a:off x="78486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1</a:t>
            </a:r>
          </a:p>
        </p:txBody>
      </p:sp>
      <p:sp>
        <p:nvSpPr>
          <p:cNvPr id="14365" name="Rectangle 29"/>
          <p:cNvSpPr>
            <a:spLocks noChangeArrowheads="1"/>
          </p:cNvSpPr>
          <p:nvPr/>
        </p:nvSpPr>
        <p:spPr bwMode="auto">
          <a:xfrm>
            <a:off x="8153400" y="4572000"/>
            <a:ext cx="304800" cy="914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/>
              <a:t>C</a:t>
            </a:r>
          </a:p>
          <a:p>
            <a:pPr algn="ctr"/>
            <a:r>
              <a:rPr lang="en-US" altLang="x-none"/>
              <a:t>F</a:t>
            </a:r>
          </a:p>
        </p:txBody>
      </p:sp>
      <p:sp>
        <p:nvSpPr>
          <p:cNvPr id="14367" name="Text Box 31"/>
          <p:cNvSpPr txBox="1">
            <a:spLocks noChangeArrowheads="1"/>
          </p:cNvSpPr>
          <p:nvPr/>
        </p:nvSpPr>
        <p:spPr bwMode="auto">
          <a:xfrm>
            <a:off x="533400" y="4340225"/>
            <a:ext cx="789305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200" b="1"/>
              <a:t>31                        21   20   19   18    17   16          14   13   12   11   10    9     8      7     6            4             2            0</a:t>
            </a:r>
            <a:endParaRPr lang="en-US" altLang="x-none"/>
          </a:p>
        </p:txBody>
      </p:sp>
      <p:sp>
        <p:nvSpPr>
          <p:cNvPr id="14368" name="Text Box 32"/>
          <p:cNvSpPr txBox="1">
            <a:spLocks noChangeArrowheads="1"/>
          </p:cNvSpPr>
          <p:nvPr/>
        </p:nvSpPr>
        <p:spPr bwMode="auto">
          <a:xfrm>
            <a:off x="2057400" y="5791200"/>
            <a:ext cx="4959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/>
              <a:t> btl	$17, 12(%esp)	# Is VM-bit set to 1?</a:t>
            </a:r>
          </a:p>
          <a:p>
            <a:r>
              <a:rPr lang="en-US" altLang="x-none"/>
              <a:t> jc	inVM86	</a:t>
            </a:r>
          </a:p>
        </p:txBody>
      </p:sp>
    </p:spTree>
    <p:extLst>
      <p:ext uri="{BB962C8B-B14F-4D97-AF65-F5344CB8AC3E}">
        <p14:creationId xmlns:p14="http://schemas.microsoft.com/office/powerpoint/2010/main" val="1945466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Preserve CPU registers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Step 2: You must take care to preserve the values in all the CPU registers that your fault-handler might need to use, in case you do want to return to continue executing the interrupted VM86 task</a:t>
            </a:r>
          </a:p>
          <a:p>
            <a:r>
              <a:rPr lang="en-US" altLang="x-none"/>
              <a:t>Simplest way to do it here is with ‘pushal’:</a:t>
            </a:r>
          </a:p>
          <a:p>
            <a:endParaRPr lang="en-US" altLang="x-none"/>
          </a:p>
          <a:p>
            <a:r>
              <a:rPr lang="en-US" altLang="x-none"/>
              <a:t>(All segment-registers already got saved)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1524000" y="4419600"/>
            <a:ext cx="5683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dirty="0"/>
              <a:t> </a:t>
            </a:r>
            <a:r>
              <a:rPr lang="en-US" altLang="x-none" dirty="0" err="1"/>
              <a:t>pushal</a:t>
            </a:r>
            <a:r>
              <a:rPr lang="en-US" altLang="x-none" dirty="0"/>
              <a:t>		# preserves CPU’s general registers</a:t>
            </a:r>
          </a:p>
        </p:txBody>
      </p:sp>
    </p:spTree>
    <p:extLst>
      <p:ext uri="{BB962C8B-B14F-4D97-AF65-F5344CB8AC3E}">
        <p14:creationId xmlns:p14="http://schemas.microsoft.com/office/powerpoint/2010/main" val="2020082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Setup stack-frame access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Step 3: You need to access the values on the stack, to locate the faulting instruction, to advance the IP-register’s image past the faulting instruction, and to modify the value from a general register if you are going to emulate a ‘</a:t>
            </a:r>
            <a:r>
              <a:rPr lang="en-US" altLang="x-none" b="1"/>
              <a:t>mov %cr0, greg</a:t>
            </a:r>
            <a:r>
              <a:rPr lang="en-US" altLang="x-none"/>
              <a:t>’ </a:t>
            </a:r>
          </a:p>
          <a:p>
            <a:r>
              <a:rPr lang="en-US" altLang="x-none"/>
              <a:t>Best way to do this is with register %ebp: </a:t>
            </a:r>
          </a:p>
        </p:txBody>
      </p:sp>
    </p:spTree>
    <p:extLst>
      <p:ext uri="{BB962C8B-B14F-4D97-AF65-F5344CB8AC3E}">
        <p14:creationId xmlns:p14="http://schemas.microsoft.com/office/powerpoint/2010/main" val="1963215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Overview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152400" y="685800"/>
            <a:ext cx="8839200" cy="5124450"/>
          </a:xfrm>
        </p:spPr>
        <p:txBody>
          <a:bodyPr/>
          <a:lstStyle/>
          <a:p>
            <a:r>
              <a:rPr lang="en-US" sz="2400" dirty="0">
                <a:latin typeface="Helvetica" charset="0"/>
                <a:ea typeface="MS PGothic" charset="0"/>
              </a:rPr>
              <a:t>Fundamental idea – abstract hardware of a single computer into several different execution environments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Similar to layered approach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But layer creates virtual system (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virtual machine</a:t>
            </a:r>
            <a:r>
              <a:rPr lang="en-US" dirty="0">
                <a:latin typeface="Helvetica" charset="0"/>
                <a:ea typeface="MS PGothic" charset="0"/>
              </a:rPr>
              <a:t>, or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VM</a:t>
            </a:r>
            <a:r>
              <a:rPr lang="en-US" dirty="0">
                <a:latin typeface="Helvetica" charset="0"/>
                <a:ea typeface="MS PGothic" charset="0"/>
              </a:rPr>
              <a:t>) on which operation systems or applications can run</a:t>
            </a:r>
          </a:p>
          <a:p>
            <a:r>
              <a:rPr lang="en-US" sz="2400" dirty="0">
                <a:latin typeface="Helvetica" charset="0"/>
                <a:ea typeface="MS PGothic" charset="0"/>
              </a:rPr>
              <a:t>Several components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Host</a:t>
            </a:r>
            <a:r>
              <a:rPr lang="en-US" dirty="0">
                <a:latin typeface="Helvetica" charset="0"/>
                <a:ea typeface="MS PGothic" charset="0"/>
              </a:rPr>
              <a:t> – underlying hardware system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Virtual machine manager </a:t>
            </a:r>
            <a:r>
              <a:rPr lang="en-US" dirty="0">
                <a:latin typeface="Helvetica" charset="0"/>
                <a:ea typeface="MS PGothic" charset="0"/>
              </a:rPr>
              <a:t>(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VMM</a:t>
            </a:r>
            <a:r>
              <a:rPr lang="en-US" dirty="0">
                <a:latin typeface="Helvetica" charset="0"/>
                <a:ea typeface="MS PGothic" charset="0"/>
              </a:rPr>
              <a:t>) or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hypervisor</a:t>
            </a:r>
            <a:r>
              <a:rPr lang="en-US" dirty="0">
                <a:latin typeface="Helvetica" charset="0"/>
                <a:ea typeface="MS PGothic" charset="0"/>
              </a:rPr>
              <a:t> – creates and runs virtual machines by providing interface that is </a:t>
            </a:r>
            <a:r>
              <a:rPr lang="en-US" b="1" i="1" dirty="0">
                <a:latin typeface="Helvetica" charset="0"/>
                <a:ea typeface="MS PGothic" charset="0"/>
              </a:rPr>
              <a:t>identical</a:t>
            </a:r>
            <a:r>
              <a:rPr lang="en-US" dirty="0">
                <a:latin typeface="Helvetica" charset="0"/>
                <a:ea typeface="MS PGothic" charset="0"/>
              </a:rPr>
              <a:t> to the host</a:t>
            </a:r>
          </a:p>
          <a:p>
            <a:pPr lvl="2"/>
            <a:r>
              <a:rPr lang="en-US" sz="2400" dirty="0">
                <a:latin typeface="Helvetica" charset="0"/>
                <a:ea typeface="MS PGothic" charset="0"/>
              </a:rPr>
              <a:t>(Except in the case of </a:t>
            </a:r>
            <a:r>
              <a:rPr lang="en-US" sz="2400" dirty="0" err="1">
                <a:latin typeface="Helvetica" charset="0"/>
                <a:ea typeface="MS PGothic" charset="0"/>
              </a:rPr>
              <a:t>paravirtualization</a:t>
            </a:r>
            <a:r>
              <a:rPr lang="en-US" sz="2400" dirty="0">
                <a:latin typeface="Helvetica" charset="0"/>
                <a:ea typeface="MS PGothic" charset="0"/>
              </a:rPr>
              <a:t>)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Guest</a:t>
            </a:r>
            <a:r>
              <a:rPr lang="en-US" dirty="0">
                <a:latin typeface="Helvetica" charset="0"/>
                <a:ea typeface="MS PGothic" charset="0"/>
              </a:rPr>
              <a:t> – process provided with virtual copy of the host</a:t>
            </a:r>
          </a:p>
          <a:p>
            <a:pPr lvl="2"/>
            <a:r>
              <a:rPr lang="en-US" sz="2400" dirty="0">
                <a:latin typeface="Helvetica" charset="0"/>
                <a:ea typeface="MS PGothic" charset="0"/>
              </a:rPr>
              <a:t>Usually an operating system</a:t>
            </a:r>
          </a:p>
          <a:p>
            <a:r>
              <a:rPr lang="en-US" sz="2400" dirty="0">
                <a:latin typeface="Helvetica" charset="0"/>
                <a:ea typeface="MS PGothic" charset="0"/>
              </a:rPr>
              <a:t>Single physical machine can run multiple operating systems concurrently, each in its own virtual machine</a:t>
            </a:r>
          </a:p>
          <a:p>
            <a:pPr lvl="2">
              <a:buFont typeface="Webdings" charset="0"/>
              <a:buNone/>
            </a:pPr>
            <a:r>
              <a:rPr lang="en-US" sz="2400" dirty="0">
                <a:latin typeface="Helvetica" charset="0"/>
                <a:ea typeface="MS PGothic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636344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The instruction-address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For accessing the instruction that triggered the general protection fault, you’ll need to compute its memory-address from images of CS and IP saved on the stack</a:t>
            </a:r>
          </a:p>
          <a:p>
            <a:r>
              <a:rPr lang="en-US" altLang="x-none"/>
              <a:t>Algorithm:  address = (CS * 16) + IP</a:t>
            </a:r>
          </a:p>
          <a:p>
            <a:pPr lvl="1"/>
            <a:r>
              <a:rPr lang="en-US" altLang="x-none"/>
              <a:t>Location of CS-image:	40(%ebp)</a:t>
            </a:r>
          </a:p>
          <a:p>
            <a:pPr lvl="1"/>
            <a:r>
              <a:rPr lang="en-US" altLang="x-none"/>
              <a:t>Location of IP-image:	36(%ebp) </a:t>
            </a:r>
          </a:p>
        </p:txBody>
      </p:sp>
    </p:spTree>
    <p:extLst>
      <p:ext uri="{BB962C8B-B14F-4D97-AF65-F5344CB8AC3E}">
        <p14:creationId xmlns:p14="http://schemas.microsoft.com/office/powerpoint/2010/main" val="18260887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Calculation details</a:t>
            </a:r>
          </a:p>
        </p:txBody>
      </p:sp>
      <p:sp>
        <p:nvSpPr>
          <p:cNvPr id="19460" name="Rectangle 4"/>
          <p:cNvSpPr>
            <a:spLocks noChangeArrowheads="1"/>
          </p:cNvSpPr>
          <p:nvPr/>
        </p:nvSpPr>
        <p:spPr bwMode="auto">
          <a:xfrm>
            <a:off x="914400" y="1981200"/>
            <a:ext cx="7315200" cy="3505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x-none" dirty="0"/>
              <a:t># Here we compute in register EDI the memory-address of </a:t>
            </a:r>
          </a:p>
          <a:p>
            <a:r>
              <a:rPr lang="en-US" altLang="x-none" dirty="0"/>
              <a:t># the instruction that caused the General Protection fault</a:t>
            </a:r>
          </a:p>
          <a:p>
            <a:r>
              <a:rPr lang="en-US" altLang="x-none" dirty="0"/>
              <a:t> </a:t>
            </a:r>
          </a:p>
          <a:p>
            <a:r>
              <a:rPr lang="en-US" altLang="x-none" dirty="0"/>
              <a:t>	</a:t>
            </a:r>
            <a:r>
              <a:rPr lang="en-US" altLang="x-none" dirty="0" err="1"/>
              <a:t>mov</a:t>
            </a:r>
            <a:r>
              <a:rPr lang="en-US" altLang="x-none" dirty="0"/>
              <a:t>	40(%</a:t>
            </a:r>
            <a:r>
              <a:rPr lang="en-US" altLang="x-none" dirty="0" err="1"/>
              <a:t>ebp</a:t>
            </a:r>
            <a:r>
              <a:rPr lang="en-US" altLang="x-none" dirty="0"/>
              <a:t>), %di	# get image of CS</a:t>
            </a:r>
          </a:p>
          <a:p>
            <a:r>
              <a:rPr lang="en-US" altLang="x-none" dirty="0"/>
              <a:t>	</a:t>
            </a:r>
            <a:r>
              <a:rPr lang="en-US" altLang="x-none" dirty="0" err="1"/>
              <a:t>movzx</a:t>
            </a:r>
            <a:r>
              <a:rPr lang="en-US" altLang="x-none" dirty="0"/>
              <a:t>	%di, %</a:t>
            </a:r>
            <a:r>
              <a:rPr lang="en-US" altLang="x-none" dirty="0" err="1"/>
              <a:t>edi</a:t>
            </a:r>
            <a:r>
              <a:rPr lang="en-US" altLang="x-none" dirty="0"/>
              <a:t>	# extend to 32-bits</a:t>
            </a:r>
          </a:p>
          <a:p>
            <a:r>
              <a:rPr lang="en-US" altLang="x-none" dirty="0"/>
              <a:t>	</a:t>
            </a:r>
            <a:r>
              <a:rPr lang="en-US" altLang="x-none" dirty="0" err="1"/>
              <a:t>shl</a:t>
            </a:r>
            <a:r>
              <a:rPr lang="en-US" altLang="x-none" dirty="0"/>
              <a:t>	$4, %</a:t>
            </a:r>
            <a:r>
              <a:rPr lang="en-US" altLang="x-none" dirty="0" err="1"/>
              <a:t>edi</a:t>
            </a:r>
            <a:r>
              <a:rPr lang="en-US" altLang="x-none" dirty="0"/>
              <a:t>		# multiply by sixteen</a:t>
            </a:r>
          </a:p>
          <a:p>
            <a:endParaRPr lang="en-US" altLang="x-none" dirty="0"/>
          </a:p>
          <a:p>
            <a:r>
              <a:rPr lang="en-US" altLang="x-none" dirty="0"/>
              <a:t>	</a:t>
            </a:r>
            <a:r>
              <a:rPr lang="en-US" altLang="x-none" dirty="0" err="1"/>
              <a:t>mov</a:t>
            </a:r>
            <a:r>
              <a:rPr lang="en-US" altLang="x-none" dirty="0"/>
              <a:t>	36(%</a:t>
            </a:r>
            <a:r>
              <a:rPr lang="en-US" altLang="x-none" dirty="0" err="1"/>
              <a:t>ebp</a:t>
            </a:r>
            <a:r>
              <a:rPr lang="en-US" altLang="x-none" dirty="0"/>
              <a:t>), %ax	# get image of IP</a:t>
            </a:r>
          </a:p>
          <a:p>
            <a:r>
              <a:rPr lang="en-US" altLang="x-none" dirty="0"/>
              <a:t>	</a:t>
            </a:r>
            <a:r>
              <a:rPr lang="en-US" altLang="x-none" dirty="0" err="1"/>
              <a:t>movzx</a:t>
            </a:r>
            <a:r>
              <a:rPr lang="en-US" altLang="x-none" dirty="0"/>
              <a:t>	%ax, %</a:t>
            </a:r>
            <a:r>
              <a:rPr lang="en-US" altLang="x-none" dirty="0" err="1"/>
              <a:t>eax</a:t>
            </a:r>
            <a:r>
              <a:rPr lang="en-US" altLang="x-none" dirty="0"/>
              <a:t>	# extend to 32-bits</a:t>
            </a:r>
          </a:p>
          <a:p>
            <a:r>
              <a:rPr lang="en-US" altLang="x-none" dirty="0"/>
              <a:t>	add	%</a:t>
            </a:r>
            <a:r>
              <a:rPr lang="en-US" altLang="x-none" dirty="0" err="1"/>
              <a:t>eax</a:t>
            </a:r>
            <a:r>
              <a:rPr lang="en-US" altLang="x-none" dirty="0"/>
              <a:t>, %</a:t>
            </a:r>
            <a:r>
              <a:rPr lang="en-US" altLang="x-none" dirty="0" err="1"/>
              <a:t>edi</a:t>
            </a:r>
            <a:r>
              <a:rPr lang="en-US" altLang="x-none" dirty="0"/>
              <a:t>	# and add to EDI</a:t>
            </a:r>
          </a:p>
          <a:p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3856119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The ‘flat’ address-space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To examine the faulting-instruction, you’ll need the ability to address it, no matter where it may be in memory, which is why we constructed a segment-descriptor with base-address 0 that spans the full 4GB:</a:t>
            </a:r>
          </a:p>
          <a:p>
            <a:pPr lvl="2">
              <a:buFontTx/>
              <a:buNone/>
            </a:pPr>
            <a:r>
              <a:rPr lang="en-US" altLang="x-none" dirty="0"/>
              <a:t>	.quad	0x008F92000000FFFF</a:t>
            </a:r>
          </a:p>
          <a:p>
            <a:r>
              <a:rPr lang="en-US" altLang="x-none" dirty="0"/>
              <a:t>Put a selector for this ‘flat’ segment in DS: </a:t>
            </a:r>
          </a:p>
        </p:txBody>
      </p:sp>
      <p:sp>
        <p:nvSpPr>
          <p:cNvPr id="18436" name="Text Box 4"/>
          <p:cNvSpPr txBox="1">
            <a:spLocks noChangeArrowheads="1"/>
          </p:cNvSpPr>
          <p:nvPr/>
        </p:nvSpPr>
        <p:spPr bwMode="auto">
          <a:xfrm>
            <a:off x="2743200" y="5257800"/>
            <a:ext cx="23939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/>
              <a:t> mov 	$sel_fs, %ax</a:t>
            </a:r>
          </a:p>
          <a:p>
            <a:r>
              <a:rPr lang="en-US" altLang="x-none"/>
              <a:t> mov	%ax, %ds</a:t>
            </a:r>
          </a:p>
        </p:txBody>
      </p:sp>
    </p:spTree>
    <p:extLst>
      <p:ext uri="{BB962C8B-B14F-4D97-AF65-F5344CB8AC3E}">
        <p14:creationId xmlns:p14="http://schemas.microsoft.com/office/powerpoint/2010/main" val="666568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Machine-code 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Step 4: See if the faulting instruction was indeed ‘</a:t>
            </a:r>
            <a:r>
              <a:rPr lang="en-US" altLang="x-none" b="1"/>
              <a:t>mov %CR0, greg</a:t>
            </a:r>
            <a:r>
              <a:rPr lang="en-US" altLang="x-none"/>
              <a:t>’</a:t>
            </a:r>
          </a:p>
          <a:p>
            <a:r>
              <a:rPr lang="en-US" altLang="x-none"/>
              <a:t>The machine-code has this 3-byte format:</a:t>
            </a:r>
          </a:p>
        </p:txBody>
      </p:sp>
      <p:sp>
        <p:nvSpPr>
          <p:cNvPr id="21508" name="Rectangle 4"/>
          <p:cNvSpPr>
            <a:spLocks noChangeArrowheads="1"/>
          </p:cNvSpPr>
          <p:nvPr/>
        </p:nvSpPr>
        <p:spPr bwMode="auto">
          <a:xfrm>
            <a:off x="1905000" y="3581400"/>
            <a:ext cx="1295400" cy="609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 sz="2800"/>
              <a:t>0x0F</a:t>
            </a:r>
          </a:p>
        </p:txBody>
      </p:sp>
      <p:sp>
        <p:nvSpPr>
          <p:cNvPr id="21509" name="Rectangle 5"/>
          <p:cNvSpPr>
            <a:spLocks noChangeArrowheads="1"/>
          </p:cNvSpPr>
          <p:nvPr/>
        </p:nvSpPr>
        <p:spPr bwMode="auto">
          <a:xfrm>
            <a:off x="3352800" y="3581400"/>
            <a:ext cx="1295400" cy="609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 sz="2800"/>
              <a:t>0x20</a:t>
            </a:r>
          </a:p>
        </p:txBody>
      </p:sp>
      <p:sp>
        <p:nvSpPr>
          <p:cNvPr id="21510" name="Rectangle 6"/>
          <p:cNvSpPr>
            <a:spLocks noChangeArrowheads="1"/>
          </p:cNvSpPr>
          <p:nvPr/>
        </p:nvSpPr>
        <p:spPr bwMode="auto">
          <a:xfrm>
            <a:off x="4876800" y="3581400"/>
            <a:ext cx="1905000" cy="609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x-none" sz="2800"/>
              <a:t>11 000 rrr </a:t>
            </a:r>
          </a:p>
        </p:txBody>
      </p:sp>
      <p:sp>
        <p:nvSpPr>
          <p:cNvPr id="21511" name="Line 7"/>
          <p:cNvSpPr>
            <a:spLocks noChangeShapeType="1"/>
          </p:cNvSpPr>
          <p:nvPr/>
        </p:nvSpPr>
        <p:spPr bwMode="auto">
          <a:xfrm>
            <a:off x="6324600" y="4038600"/>
            <a:ext cx="0" cy="381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512" name="Text Box 8"/>
          <p:cNvSpPr txBox="1">
            <a:spLocks noChangeArrowheads="1"/>
          </p:cNvSpPr>
          <p:nvPr/>
        </p:nvSpPr>
        <p:spPr bwMode="auto">
          <a:xfrm>
            <a:off x="6019800" y="4419600"/>
            <a:ext cx="1171575" cy="204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600"/>
              <a:t>000 = EAX</a:t>
            </a:r>
          </a:p>
          <a:p>
            <a:r>
              <a:rPr lang="en-US" altLang="x-none" sz="1600"/>
              <a:t>001 = ECX</a:t>
            </a:r>
          </a:p>
          <a:p>
            <a:r>
              <a:rPr lang="en-US" altLang="x-none" sz="1600"/>
              <a:t>010 = EDX</a:t>
            </a:r>
          </a:p>
          <a:p>
            <a:r>
              <a:rPr lang="en-US" altLang="x-none" sz="1600"/>
              <a:t>011 = EBX</a:t>
            </a:r>
          </a:p>
          <a:p>
            <a:r>
              <a:rPr lang="en-US" altLang="x-none" sz="1600"/>
              <a:t>100 = ESP</a:t>
            </a:r>
          </a:p>
          <a:p>
            <a:r>
              <a:rPr lang="en-US" altLang="x-none" sz="1600"/>
              <a:t>101 = EBP</a:t>
            </a:r>
          </a:p>
          <a:p>
            <a:r>
              <a:rPr lang="en-US" altLang="x-none" sz="1600"/>
              <a:t>110 = ESI</a:t>
            </a:r>
          </a:p>
          <a:p>
            <a:r>
              <a:rPr lang="en-US" altLang="x-none" sz="1600"/>
              <a:t>111 = EDI</a:t>
            </a:r>
          </a:p>
        </p:txBody>
      </p:sp>
    </p:spTree>
    <p:extLst>
      <p:ext uri="{BB962C8B-B14F-4D97-AF65-F5344CB8AC3E}">
        <p14:creationId xmlns:p14="http://schemas.microsoft.com/office/powerpoint/2010/main" val="1747891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Fetch instruction and verify</a:t>
            </a:r>
          </a:p>
        </p:txBody>
      </p:sp>
      <p:sp>
        <p:nvSpPr>
          <p:cNvPr id="22532" name="Rectangle 4"/>
          <p:cNvSpPr>
            <a:spLocks noChangeArrowheads="1"/>
          </p:cNvSpPr>
          <p:nvPr/>
        </p:nvSpPr>
        <p:spPr bwMode="auto">
          <a:xfrm>
            <a:off x="914400" y="1524000"/>
            <a:ext cx="7467600" cy="3124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x-none"/>
              <a:t># The instruction begins at address DS:EDI and is 3-bytes long</a:t>
            </a:r>
          </a:p>
          <a:p>
            <a:r>
              <a:rPr lang="en-US" altLang="x-none" dirty="0"/>
              <a:t># (remember that Intel Architecture uses ‘little-endian’ storage)</a:t>
            </a:r>
          </a:p>
          <a:p>
            <a:endParaRPr lang="en-US" altLang="x-none" dirty="0"/>
          </a:p>
          <a:p>
            <a:r>
              <a:rPr lang="en-US" altLang="x-none" dirty="0"/>
              <a:t>	</a:t>
            </a:r>
            <a:r>
              <a:rPr lang="en-US" altLang="x-none" dirty="0" err="1"/>
              <a:t>mov</a:t>
            </a:r>
            <a:r>
              <a:rPr lang="en-US" altLang="x-none" dirty="0"/>
              <a:t>	%ds:(%</a:t>
            </a:r>
            <a:r>
              <a:rPr lang="en-US" altLang="x-none" dirty="0" err="1"/>
              <a:t>edi</a:t>
            </a:r>
            <a:r>
              <a:rPr lang="en-US" altLang="x-none" dirty="0"/>
              <a:t>), %</a:t>
            </a:r>
            <a:r>
              <a:rPr lang="en-US" altLang="x-none" dirty="0" err="1"/>
              <a:t>eax</a:t>
            </a:r>
            <a:r>
              <a:rPr lang="en-US" altLang="x-none" dirty="0"/>
              <a:t>	# get 4-bytes</a:t>
            </a:r>
          </a:p>
          <a:p>
            <a:r>
              <a:rPr lang="en-US" altLang="x-none" dirty="0"/>
              <a:t>	and	$0x00F8FFFF, %</a:t>
            </a:r>
            <a:r>
              <a:rPr lang="en-US" altLang="x-none" dirty="0" err="1"/>
              <a:t>eax</a:t>
            </a:r>
            <a:r>
              <a:rPr lang="en-US" altLang="x-none" dirty="0"/>
              <a:t>	# keep 21-bits</a:t>
            </a:r>
          </a:p>
          <a:p>
            <a:r>
              <a:rPr lang="en-US" altLang="x-none" dirty="0"/>
              <a:t>	</a:t>
            </a:r>
            <a:r>
              <a:rPr lang="en-US" altLang="x-none" dirty="0" err="1"/>
              <a:t>cmp</a:t>
            </a:r>
            <a:r>
              <a:rPr lang="en-US" altLang="x-none" dirty="0"/>
              <a:t>	$0x00C0200F, %</a:t>
            </a:r>
            <a:r>
              <a:rPr lang="en-US" altLang="x-none" dirty="0" err="1"/>
              <a:t>eax</a:t>
            </a:r>
            <a:r>
              <a:rPr lang="en-US" altLang="x-none" dirty="0"/>
              <a:t>	# is it ‘</a:t>
            </a:r>
            <a:r>
              <a:rPr lang="en-US" altLang="x-none" dirty="0" err="1"/>
              <a:t>mov</a:t>
            </a:r>
            <a:r>
              <a:rPr lang="en-US" altLang="x-none" dirty="0"/>
              <a:t> %cr0,reg’?</a:t>
            </a:r>
          </a:p>
          <a:p>
            <a:r>
              <a:rPr lang="en-US" altLang="x-none" dirty="0"/>
              <a:t>	</a:t>
            </a:r>
            <a:r>
              <a:rPr lang="en-US" altLang="x-none" dirty="0" err="1"/>
              <a:t>jne</a:t>
            </a:r>
            <a:r>
              <a:rPr lang="en-US" altLang="x-none" dirty="0"/>
              <a:t>	depart			# no, wrong opcode</a:t>
            </a:r>
          </a:p>
          <a:p>
            <a:r>
              <a:rPr lang="en-US" altLang="x-none" dirty="0"/>
              <a:t>	</a:t>
            </a:r>
            <a:r>
              <a:rPr lang="en-US" altLang="x-none" dirty="0" err="1"/>
              <a:t>jmp</a:t>
            </a:r>
            <a:r>
              <a:rPr lang="en-US" altLang="x-none" dirty="0"/>
              <a:t>	emulate			# else we emulate it</a:t>
            </a:r>
          </a:p>
          <a:p>
            <a:r>
              <a:rPr lang="en-US" altLang="x-none" dirty="0"/>
              <a:t>	</a:t>
            </a:r>
          </a:p>
          <a:p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3915324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Destination-register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Step 5: Determine which general register is the destination-operand (determined by lowest 3-bits of the third instruction-byte), and locate that register’s stack-image as the one to be overwritten by CR0’s value</a:t>
            </a:r>
          </a:p>
        </p:txBody>
      </p:sp>
      <p:sp>
        <p:nvSpPr>
          <p:cNvPr id="24580" name="Text Box 4"/>
          <p:cNvSpPr txBox="1">
            <a:spLocks noChangeArrowheads="1"/>
          </p:cNvSpPr>
          <p:nvPr/>
        </p:nvSpPr>
        <p:spPr bwMode="auto">
          <a:xfrm>
            <a:off x="990600" y="4379913"/>
            <a:ext cx="7255512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dirty="0"/>
              <a:t> </a:t>
            </a:r>
            <a:r>
              <a:rPr lang="en-US" altLang="x-none" dirty="0" err="1"/>
              <a:t>mov</a:t>
            </a:r>
            <a:r>
              <a:rPr lang="en-US" altLang="x-none" dirty="0"/>
              <a:t>	%ds</a:t>
            </a:r>
            <a:r>
              <a:rPr lang="en-US" altLang="x-none" dirty="0">
                <a:sym typeface="Wingdings" charset="2"/>
              </a:rPr>
              <a:t>:2(%</a:t>
            </a:r>
            <a:r>
              <a:rPr lang="en-US" altLang="x-none" dirty="0" err="1">
                <a:sym typeface="Wingdings" charset="2"/>
              </a:rPr>
              <a:t>edi</a:t>
            </a:r>
            <a:r>
              <a:rPr lang="en-US" altLang="x-none" dirty="0">
                <a:sym typeface="Wingdings" charset="2"/>
              </a:rPr>
              <a:t>), %dl	# get instruction’s 3</a:t>
            </a:r>
            <a:r>
              <a:rPr lang="en-US" altLang="x-none" baseline="30000" dirty="0">
                <a:sym typeface="Wingdings" charset="2"/>
              </a:rPr>
              <a:t>rd</a:t>
            </a:r>
            <a:r>
              <a:rPr lang="en-US" altLang="x-none" dirty="0">
                <a:sym typeface="Wingdings" charset="2"/>
              </a:rPr>
              <a:t> byte</a:t>
            </a:r>
          </a:p>
          <a:p>
            <a:r>
              <a:rPr lang="en-US" altLang="x-none" dirty="0">
                <a:sym typeface="Wingdings" charset="2"/>
              </a:rPr>
              <a:t> and	$0x00000007, %</a:t>
            </a:r>
            <a:r>
              <a:rPr lang="en-US" altLang="x-none" dirty="0" err="1">
                <a:sym typeface="Wingdings" charset="2"/>
              </a:rPr>
              <a:t>edx</a:t>
            </a:r>
            <a:r>
              <a:rPr lang="en-US" altLang="x-none" dirty="0">
                <a:sym typeface="Wingdings" charset="2"/>
              </a:rPr>
              <a:t>	# convert number to 32-bits</a:t>
            </a:r>
          </a:p>
          <a:p>
            <a:r>
              <a:rPr lang="en-US" altLang="x-none" dirty="0">
                <a:sym typeface="Wingdings" charset="2"/>
              </a:rPr>
              <a:t> </a:t>
            </a:r>
            <a:r>
              <a:rPr lang="en-US" altLang="x-none" dirty="0" err="1">
                <a:sym typeface="Wingdings" charset="2"/>
              </a:rPr>
              <a:t>neg</a:t>
            </a:r>
            <a:r>
              <a:rPr lang="en-US" altLang="x-none" dirty="0">
                <a:sym typeface="Wingdings" charset="2"/>
              </a:rPr>
              <a:t>	%</a:t>
            </a:r>
            <a:r>
              <a:rPr lang="en-US" altLang="x-none" dirty="0" err="1">
                <a:sym typeface="Wingdings" charset="2"/>
              </a:rPr>
              <a:t>edx</a:t>
            </a:r>
            <a:r>
              <a:rPr lang="en-US" altLang="x-none" dirty="0">
                <a:sym typeface="Wingdings" charset="2"/>
              </a:rPr>
              <a:t>			# get number’s negative</a:t>
            </a:r>
          </a:p>
          <a:p>
            <a:r>
              <a:rPr lang="en-US" altLang="x-none" dirty="0">
                <a:sym typeface="Wingdings" charset="2"/>
              </a:rPr>
              <a:t> add	$7, %</a:t>
            </a:r>
            <a:r>
              <a:rPr lang="en-US" altLang="x-none" dirty="0" err="1">
                <a:sym typeface="Wingdings" charset="2"/>
              </a:rPr>
              <a:t>edx</a:t>
            </a:r>
            <a:r>
              <a:rPr lang="en-US" altLang="x-none" dirty="0">
                <a:sym typeface="Wingdings" charset="2"/>
              </a:rPr>
              <a:t>		# add 7 to get image-number</a:t>
            </a:r>
          </a:p>
          <a:p>
            <a:r>
              <a:rPr lang="en-US" altLang="x-none" dirty="0">
                <a:sym typeface="Wingdings" charset="2"/>
              </a:rPr>
              <a:t> </a:t>
            </a:r>
            <a:r>
              <a:rPr lang="en-US" altLang="x-none" dirty="0" err="1">
                <a:sym typeface="Wingdings" charset="2"/>
              </a:rPr>
              <a:t>mov</a:t>
            </a:r>
            <a:r>
              <a:rPr lang="en-US" altLang="x-none" dirty="0">
                <a:sym typeface="Wingdings" charset="2"/>
              </a:rPr>
              <a:t>	%cr0, %</a:t>
            </a:r>
            <a:r>
              <a:rPr lang="en-US" altLang="x-none" dirty="0" err="1">
                <a:sym typeface="Wingdings" charset="2"/>
              </a:rPr>
              <a:t>eax</a:t>
            </a:r>
            <a:r>
              <a:rPr lang="en-US" altLang="x-none" dirty="0">
                <a:sym typeface="Wingdings" charset="2"/>
              </a:rPr>
              <a:t>		# read register CR0’s value</a:t>
            </a:r>
          </a:p>
          <a:p>
            <a:r>
              <a:rPr lang="en-US" altLang="x-none" dirty="0">
                <a:sym typeface="Wingdings" charset="2"/>
              </a:rPr>
              <a:t> </a:t>
            </a:r>
            <a:r>
              <a:rPr lang="en-US" altLang="x-none" dirty="0" err="1">
                <a:sym typeface="Wingdings" charset="2"/>
              </a:rPr>
              <a:t>mov</a:t>
            </a:r>
            <a:r>
              <a:rPr lang="en-US" altLang="x-none" dirty="0">
                <a:sym typeface="Wingdings" charset="2"/>
              </a:rPr>
              <a:t>	%</a:t>
            </a:r>
            <a:r>
              <a:rPr lang="en-US" altLang="x-none" dirty="0" err="1">
                <a:sym typeface="Wingdings" charset="2"/>
              </a:rPr>
              <a:t>eax</a:t>
            </a:r>
            <a:r>
              <a:rPr lang="en-US" altLang="x-none" dirty="0">
                <a:sym typeface="Wingdings" charset="2"/>
              </a:rPr>
              <a:t>, (%</a:t>
            </a:r>
            <a:r>
              <a:rPr lang="en-US" altLang="x-none" dirty="0" err="1">
                <a:sym typeface="Wingdings" charset="2"/>
              </a:rPr>
              <a:t>ebp</a:t>
            </a:r>
            <a:r>
              <a:rPr lang="en-US" altLang="x-none" dirty="0">
                <a:sym typeface="Wingdings" charset="2"/>
              </a:rPr>
              <a:t>, %</a:t>
            </a:r>
            <a:r>
              <a:rPr lang="en-US" altLang="x-none" dirty="0" err="1">
                <a:sym typeface="Wingdings" charset="2"/>
              </a:rPr>
              <a:t>edx</a:t>
            </a:r>
            <a:r>
              <a:rPr lang="en-US" altLang="x-none" dirty="0">
                <a:sym typeface="Wingdings" charset="2"/>
              </a:rPr>
              <a:t>, 4)# overwrite operand’s image </a:t>
            </a:r>
          </a:p>
          <a:p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3894251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Skip past the fault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Step 6: Now that we have performed the operation at ring0 which could not be done at ring3, we are ready to ‘return’ to resume the interrupted ring3-task – but NOT to the same instruction that caused the fault!</a:t>
            </a:r>
          </a:p>
          <a:p>
            <a:r>
              <a:rPr lang="en-US" altLang="x-none" dirty="0"/>
              <a:t>We need to ‘skip’ that 3-byte instruction: </a:t>
            </a:r>
          </a:p>
          <a:p>
            <a:pPr>
              <a:buFontTx/>
              <a:buNone/>
            </a:pPr>
            <a:endParaRPr lang="en-US" altLang="x-none" dirty="0"/>
          </a:p>
        </p:txBody>
      </p:sp>
      <p:sp>
        <p:nvSpPr>
          <p:cNvPr id="25604" name="Text Box 4"/>
          <p:cNvSpPr txBox="1">
            <a:spLocks noChangeArrowheads="1"/>
          </p:cNvSpPr>
          <p:nvPr/>
        </p:nvSpPr>
        <p:spPr bwMode="auto">
          <a:xfrm>
            <a:off x="1371600" y="4800600"/>
            <a:ext cx="6762750" cy="1465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/>
              <a:t> addw	$3, 36(%ebp)	# advance IP-image by 3-bytes</a:t>
            </a:r>
          </a:p>
          <a:p>
            <a:endParaRPr lang="en-US" altLang="x-none"/>
          </a:p>
          <a:p>
            <a:r>
              <a:rPr lang="en-US" altLang="x-none"/>
              <a:t> popal			# restore images to general registers</a:t>
            </a:r>
          </a:p>
          <a:p>
            <a:r>
              <a:rPr lang="en-US" altLang="x-none"/>
              <a:t> add	$4, %esp	# discard error-code from the stack</a:t>
            </a:r>
          </a:p>
          <a:p>
            <a:r>
              <a:rPr lang="en-US" altLang="x-none"/>
              <a:t> iretl			# return to the Virtual-8086 mode task</a:t>
            </a:r>
          </a:p>
        </p:txBody>
      </p:sp>
    </p:spTree>
    <p:extLst>
      <p:ext uri="{BB962C8B-B14F-4D97-AF65-F5344CB8AC3E}">
        <p14:creationId xmlns:p14="http://schemas.microsoft.com/office/powerpoint/2010/main" val="3306294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533401" y="165100"/>
            <a:ext cx="8364538" cy="576263"/>
          </a:xfrm>
        </p:spPr>
        <p:txBody>
          <a:bodyPr/>
          <a:lstStyle/>
          <a:p>
            <a:r>
              <a:rPr lang="en-US" dirty="0">
                <a:latin typeface="Arial" charset="0"/>
                <a:ea typeface="MS PGothic" charset="0"/>
              </a:rPr>
              <a:t>Building Block – Binary Translation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>
          <a:xfrm>
            <a:off x="904875" y="1163638"/>
            <a:ext cx="6888163" cy="4530725"/>
          </a:xfrm>
        </p:spPr>
        <p:txBody>
          <a:bodyPr/>
          <a:lstStyle/>
          <a:p>
            <a:r>
              <a:rPr lang="en-US">
                <a:latin typeface="Helvetica" charset="0"/>
                <a:ea typeface="MS PGothic" charset="0"/>
              </a:rPr>
              <a:t>Some CPUs don’t have clean separation between privileged and nonprivileged instructions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Earlier Intel x86 CPUs are among them</a:t>
            </a:r>
          </a:p>
          <a:p>
            <a:pPr lvl="2"/>
            <a:r>
              <a:rPr lang="en-US">
                <a:latin typeface="Helvetica" charset="0"/>
                <a:ea typeface="MS PGothic" charset="0"/>
              </a:rPr>
              <a:t>Earliest Intel CPU designed for a calculator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Backward compatibility means difficult to improve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Consider Intel x86 </a:t>
            </a:r>
            <a:r>
              <a:rPr lang="en-US" b="1">
                <a:latin typeface="Courier New" charset="0"/>
                <a:ea typeface="ＭＳ Ｐゴシック" charset="0"/>
                <a:cs typeface="Courier New" charset="0"/>
              </a:rPr>
              <a:t>popf</a:t>
            </a:r>
            <a:r>
              <a:rPr lang="en-US">
                <a:latin typeface="Helvetica" charset="0"/>
                <a:ea typeface="MS PGothic" charset="0"/>
              </a:rPr>
              <a:t> instruction</a:t>
            </a:r>
          </a:p>
          <a:p>
            <a:pPr lvl="2"/>
            <a:r>
              <a:rPr lang="en-US">
                <a:latin typeface="Helvetica" charset="0"/>
                <a:ea typeface="MS PGothic" charset="0"/>
              </a:rPr>
              <a:t>Loads CPU flags register from contents of the stack</a:t>
            </a:r>
          </a:p>
          <a:p>
            <a:pPr lvl="2"/>
            <a:r>
              <a:rPr lang="en-US">
                <a:latin typeface="Helvetica" charset="0"/>
                <a:ea typeface="MS PGothic" charset="0"/>
              </a:rPr>
              <a:t>If CPU in privileged mode -&gt; all flags replaced</a:t>
            </a:r>
          </a:p>
          <a:p>
            <a:pPr lvl="2"/>
            <a:r>
              <a:rPr lang="en-US">
                <a:latin typeface="Helvetica" charset="0"/>
                <a:ea typeface="MS PGothic" charset="0"/>
              </a:rPr>
              <a:t>If CPU in user mode -&gt; on some flags replaced</a:t>
            </a:r>
          </a:p>
          <a:p>
            <a:pPr lvl="3"/>
            <a:r>
              <a:rPr lang="en-US">
                <a:latin typeface="Helvetica" charset="0"/>
                <a:ea typeface="MS PGothic" charset="0"/>
              </a:rPr>
              <a:t>No trap is generated</a:t>
            </a:r>
          </a:p>
          <a:p>
            <a:pPr lvl="2"/>
            <a:endParaRPr lang="en-US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4511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>
          <a:xfrm>
            <a:off x="457200" y="150813"/>
            <a:ext cx="8229600" cy="576262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Binary Translation (cont.)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152400" y="574675"/>
            <a:ext cx="8839200" cy="45307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Other similar problem instructions we will call </a:t>
            </a:r>
            <a:r>
              <a:rPr lang="en-US" b="1" i="1" dirty="0">
                <a:ea typeface="ＭＳ Ｐゴシック" charset="0"/>
                <a:cs typeface="ＭＳ Ｐゴシック" charset="-128"/>
              </a:rPr>
              <a:t>special instructions</a:t>
            </a:r>
            <a:endParaRPr lang="en-US" b="1" dirty="0">
              <a:ea typeface="ＭＳ Ｐゴシック" charset="0"/>
              <a:cs typeface="ＭＳ Ｐゴシック" charset="-128"/>
            </a:endParaRP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Caused trap-and-emulate method considered impossible until 1998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Binary translation solves the problem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Basics are simple, but implementation very complex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>
                <a:ea typeface="ＭＳ Ｐゴシック" charset="0"/>
              </a:rPr>
              <a:t>If guest VCPU is in user mode, guest can run instructions natively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>
                <a:ea typeface="ＭＳ Ｐゴシック" charset="0"/>
              </a:rPr>
              <a:t>If guest VCPU in kernel mode (guest believes it is in kernel mode)</a:t>
            </a:r>
          </a:p>
          <a:p>
            <a:pPr marL="1143000" lvl="2" indent="-342900">
              <a:buFont typeface="+mj-lt"/>
              <a:buAutoNum type="arabicPeriod"/>
              <a:defRPr/>
            </a:pPr>
            <a:r>
              <a:rPr lang="en-US" dirty="0">
                <a:ea typeface="ＭＳ Ｐゴシック" charset="0"/>
              </a:rPr>
              <a:t>VMM examines every instruction guest is about to execute by reading a few instructions ahead of program counter</a:t>
            </a:r>
          </a:p>
          <a:p>
            <a:pPr marL="1143000" lvl="2" indent="-342900">
              <a:buFont typeface="+mj-lt"/>
              <a:buAutoNum type="arabicPeriod"/>
              <a:defRPr/>
            </a:pPr>
            <a:r>
              <a:rPr lang="en-US" dirty="0">
                <a:ea typeface="ＭＳ Ｐゴシック" charset="0"/>
              </a:rPr>
              <a:t>Non-special-instructions run natively</a:t>
            </a:r>
          </a:p>
          <a:p>
            <a:pPr marL="1143000" lvl="2" indent="-342900">
              <a:buFont typeface="+mj-lt"/>
              <a:buAutoNum type="arabicPeriod"/>
              <a:defRPr/>
            </a:pPr>
            <a:r>
              <a:rPr lang="en-US" dirty="0">
                <a:ea typeface="ＭＳ Ｐゴシック" charset="0"/>
              </a:rPr>
              <a:t>Special instructions translated into new set of instructions that perform equivalent task (for example changing the flags in the VCPU)</a:t>
            </a:r>
          </a:p>
          <a:p>
            <a:pPr lvl="2">
              <a:defRPr/>
            </a:pPr>
            <a:endParaRPr lang="en-US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951223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457200" y="193675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Binary Translation (cont.)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8153400" cy="45307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Implemented by translation of code within VMM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Code reads native instructions dynamically from guest, on demand, generates native binary code that executes in place of original code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Performance of this method would be poor without optimizations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Products like VMware use caching</a:t>
            </a:r>
          </a:p>
          <a:p>
            <a:pPr lvl="2">
              <a:defRPr/>
            </a:pPr>
            <a:r>
              <a:rPr lang="en-US" dirty="0">
                <a:ea typeface="ＭＳ Ｐゴシック" charset="0"/>
              </a:rPr>
              <a:t>Translate once, and when guest executes code containing special instruction cached translation used instead of translating again</a:t>
            </a:r>
          </a:p>
          <a:p>
            <a:pPr lvl="2">
              <a:defRPr/>
            </a:pPr>
            <a:r>
              <a:rPr lang="en-US" dirty="0">
                <a:ea typeface="ＭＳ Ｐゴシック" charset="0"/>
              </a:rPr>
              <a:t>Testing showed booting Windows XP as guest caused 950,000 translations, at 3 microseconds each, or 3 second (5 %) slowdown over native</a:t>
            </a:r>
          </a:p>
          <a:p>
            <a:pPr lvl="1">
              <a:defRPr/>
            </a:pPr>
            <a:endParaRPr lang="en-US" dirty="0">
              <a:ea typeface="ＭＳ Ｐゴシック" charset="0"/>
            </a:endParaRPr>
          </a:p>
          <a:p>
            <a:pPr lvl="2">
              <a:defRPr/>
            </a:pPr>
            <a:endParaRPr lang="en-US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54527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System Models</a:t>
            </a:r>
          </a:p>
        </p:txBody>
      </p:sp>
      <p:pic>
        <p:nvPicPr>
          <p:cNvPr id="7171" name="Content Placeholder 3" descr="16_0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9" b="9419"/>
          <a:stretch>
            <a:fillRect/>
          </a:stretch>
        </p:blipFill>
        <p:spPr>
          <a:xfrm>
            <a:off x="1701800" y="1198563"/>
            <a:ext cx="6467475" cy="3559175"/>
          </a:xfrm>
        </p:spPr>
      </p:pic>
      <p:sp>
        <p:nvSpPr>
          <p:cNvPr id="7172" name="TextBox 4"/>
          <p:cNvSpPr txBox="1">
            <a:spLocks noChangeArrowheads="1"/>
          </p:cNvSpPr>
          <p:nvPr/>
        </p:nvSpPr>
        <p:spPr bwMode="auto">
          <a:xfrm>
            <a:off x="989013" y="5200650"/>
            <a:ext cx="30114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1pPr>
            <a:lvl2pPr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2pPr>
            <a:lvl3pPr marL="11430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3pPr>
            <a:lvl4pPr marL="16002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4pPr>
            <a:lvl5pPr marL="20574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5pPr>
            <a:lvl6pPr marL="25146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6pPr>
            <a:lvl7pPr marL="29718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7pPr>
            <a:lvl8pPr marL="34290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8pPr>
            <a:lvl9pPr marL="38862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9pPr>
          </a:lstStyle>
          <a:p>
            <a:r>
              <a:rPr kumimoji="0" lang="en-US">
                <a:latin typeface="Verdana" charset="0"/>
              </a:rPr>
              <a:t>    Non-virtual machine</a:t>
            </a:r>
          </a:p>
        </p:txBody>
      </p:sp>
      <p:sp>
        <p:nvSpPr>
          <p:cNvPr id="7173" name="TextBox 5"/>
          <p:cNvSpPr txBox="1">
            <a:spLocks noChangeArrowheads="1"/>
          </p:cNvSpPr>
          <p:nvPr/>
        </p:nvSpPr>
        <p:spPr bwMode="auto">
          <a:xfrm>
            <a:off x="5456238" y="5186363"/>
            <a:ext cx="28130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1pPr>
            <a:lvl2pPr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2pPr>
            <a:lvl3pPr marL="11430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3pPr>
            <a:lvl4pPr marL="16002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4pPr>
            <a:lvl5pPr marL="20574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5pPr>
            <a:lvl6pPr marL="25146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6pPr>
            <a:lvl7pPr marL="29718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7pPr>
            <a:lvl8pPr marL="34290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8pPr>
            <a:lvl9pPr marL="3886200">
              <a:defRPr kumimoji="1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9pPr>
          </a:lstStyle>
          <a:p>
            <a:r>
              <a:rPr kumimoji="0" lang="en-US">
                <a:latin typeface="Verdana" charset="0"/>
              </a:rPr>
              <a:t>     Virtual machine</a:t>
            </a:r>
          </a:p>
        </p:txBody>
      </p:sp>
    </p:spTree>
    <p:extLst>
      <p:ext uri="{BB962C8B-B14F-4D97-AF65-F5344CB8AC3E}">
        <p14:creationId xmlns:p14="http://schemas.microsoft.com/office/powerpoint/2010/main" val="42817334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1143000" y="87313"/>
            <a:ext cx="8229600" cy="576262"/>
          </a:xfrm>
        </p:spPr>
        <p:txBody>
          <a:bodyPr/>
          <a:lstStyle/>
          <a:p>
            <a:r>
              <a:rPr lang="en-US" sz="2400">
                <a:latin typeface="Arial" charset="0"/>
                <a:ea typeface="MS PGothic" charset="0"/>
              </a:rPr>
              <a:t>Binary Translation Virtualization Implementation</a:t>
            </a:r>
          </a:p>
        </p:txBody>
      </p:sp>
      <p:pic>
        <p:nvPicPr>
          <p:cNvPr id="20483" name="Content Placeholder 3" descr="16_03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771" r="-11771"/>
          <a:stretch>
            <a:fillRect/>
          </a:stretch>
        </p:blipFill>
        <p:spPr>
          <a:xfrm>
            <a:off x="1125538" y="1384300"/>
            <a:ext cx="7264400" cy="4000500"/>
          </a:xfrm>
        </p:spPr>
      </p:pic>
    </p:spTree>
    <p:extLst>
      <p:ext uri="{BB962C8B-B14F-4D97-AF65-F5344CB8AC3E}">
        <p14:creationId xmlns:p14="http://schemas.microsoft.com/office/powerpoint/2010/main" val="1693179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457200" y="179388"/>
            <a:ext cx="8229600" cy="576262"/>
          </a:xfrm>
        </p:spPr>
        <p:txBody>
          <a:bodyPr/>
          <a:lstStyle/>
          <a:p>
            <a:r>
              <a:rPr lang="en-US" dirty="0">
                <a:latin typeface="Arial" charset="0"/>
                <a:ea typeface="MS PGothic" charset="0"/>
              </a:rPr>
              <a:t>Nested Page Tables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228600" y="762000"/>
            <a:ext cx="9144000" cy="4530725"/>
          </a:xfrm>
        </p:spPr>
        <p:txBody>
          <a:bodyPr/>
          <a:lstStyle/>
          <a:p>
            <a:r>
              <a:rPr lang="en-US" sz="2200" dirty="0">
                <a:latin typeface="Helvetica" charset="0"/>
                <a:ea typeface="MS PGothic" charset="0"/>
              </a:rPr>
              <a:t>Memory management another general challenge to VMM implementations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How can VMM keep page-table state for both guests believing they control the page tables and VMM that does control the tables?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Common method (for trap-and-emulate and binary translation) is </a:t>
            </a:r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nested page</a:t>
            </a:r>
            <a:r>
              <a:rPr lang="en-US" sz="2200" dirty="0">
                <a:latin typeface="Helvetica" charset="0"/>
                <a:ea typeface="MS PGothic" charset="0"/>
              </a:rPr>
              <a:t> </a:t>
            </a:r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tables</a:t>
            </a:r>
            <a:r>
              <a:rPr lang="en-US" sz="2200" dirty="0">
                <a:latin typeface="Helvetica" charset="0"/>
                <a:ea typeface="MS PGothic" charset="0"/>
              </a:rPr>
              <a:t> (</a:t>
            </a:r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NPTs</a:t>
            </a:r>
            <a:r>
              <a:rPr lang="en-US" sz="2200" dirty="0">
                <a:latin typeface="Helvetica" charset="0"/>
                <a:ea typeface="MS PGothic" charset="0"/>
              </a:rPr>
              <a:t>) 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Each guest maintains page tables to translate virtual to physical addresses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VMM maintains per guest NPTs to represent guest’s page-table state</a:t>
            </a:r>
          </a:p>
          <a:p>
            <a:pPr lvl="2"/>
            <a:r>
              <a:rPr lang="en-US" sz="2200" dirty="0">
                <a:latin typeface="Helvetica" charset="0"/>
                <a:ea typeface="MS PGothic" charset="0"/>
              </a:rPr>
              <a:t>Just as VCPU stores guest CPU state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When guest on CPU -&gt; VMM makes that guest’s NPTs the active system page tables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Guest tries to change page table -&gt; VMM makes equivalent change to NPTs and its own page tables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Can cause many more TLB misses -&gt; much slower performance</a:t>
            </a:r>
          </a:p>
          <a:p>
            <a:pPr lvl="1"/>
            <a:endParaRPr lang="en-US" sz="2200" dirty="0">
              <a:latin typeface="Helvetica" charset="0"/>
              <a:ea typeface="MS PGothic" charset="0"/>
            </a:endParaRPr>
          </a:p>
          <a:p>
            <a:pPr lvl="1"/>
            <a:endParaRPr lang="en-US" sz="2200" dirty="0">
              <a:latin typeface="Helvetica" charset="0"/>
              <a:ea typeface="MS PGothic" charset="0"/>
            </a:endParaRPr>
          </a:p>
          <a:p>
            <a:pPr lvl="2"/>
            <a:endParaRPr lang="en-US" sz="2200" dirty="0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 sz="2200" dirty="0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786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1312863" y="193675"/>
            <a:ext cx="7697787" cy="576263"/>
          </a:xfrm>
        </p:spPr>
        <p:txBody>
          <a:bodyPr/>
          <a:lstStyle/>
          <a:p>
            <a:r>
              <a:rPr lang="en-US" sz="3000">
                <a:latin typeface="Arial" charset="0"/>
                <a:ea typeface="MS PGothic" charset="0"/>
              </a:rPr>
              <a:t>Building Blocks – Hardware Assistance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0" y="762000"/>
            <a:ext cx="9010650" cy="4530725"/>
          </a:xfrm>
        </p:spPr>
        <p:txBody>
          <a:bodyPr/>
          <a:lstStyle/>
          <a:p>
            <a:r>
              <a:rPr lang="en-US" dirty="0">
                <a:latin typeface="Helvetica" charset="0"/>
                <a:ea typeface="MS PGothic" charset="0"/>
              </a:rPr>
              <a:t>All virtualization needs some HW support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More support -&gt; more feature rich, stable, better performance of guests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Intel added new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VT-x</a:t>
            </a:r>
            <a:r>
              <a:rPr lang="en-US" dirty="0">
                <a:latin typeface="Helvetica" charset="0"/>
                <a:ea typeface="MS PGothic" charset="0"/>
              </a:rPr>
              <a:t> instructions in 2005 and AMD the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AMD-V </a:t>
            </a:r>
            <a:r>
              <a:rPr lang="en-US" dirty="0">
                <a:latin typeface="Helvetica" charset="0"/>
                <a:ea typeface="MS PGothic" charset="0"/>
              </a:rPr>
              <a:t>instructions in 2006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CPUs with these instructions remove need for binary translation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Generally define more CPU modes – “guest” and “host”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VMM can enable host mode, define characteristics of each guest VM, switch to guest mode and guest(s) on CPU(s)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In guest mode, guest OS thinks it is running natively, sees devices (as defined by VMM for that guest) 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Access to virtualized device, </a:t>
            </a:r>
            <a:r>
              <a:rPr lang="en-US" dirty="0" err="1">
                <a:latin typeface="Helvetica" charset="0"/>
                <a:ea typeface="MS PGothic" charset="0"/>
              </a:rPr>
              <a:t>priv</a:t>
            </a:r>
            <a:r>
              <a:rPr lang="en-US" dirty="0">
                <a:latin typeface="Helvetica" charset="0"/>
                <a:ea typeface="MS PGothic" charset="0"/>
              </a:rPr>
              <a:t> instructions cause trap to VMM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CPU maintains VCPU, context switches it as needed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HW support for Nested Page Tables, DMA, interrupts as well over time</a:t>
            </a:r>
          </a:p>
          <a:p>
            <a:pPr lvl="1"/>
            <a:endParaRPr lang="en-US" dirty="0">
              <a:latin typeface="Helvetica" charset="0"/>
              <a:ea typeface="MS PGothic" charset="0"/>
            </a:endParaRPr>
          </a:p>
          <a:p>
            <a:pPr lvl="2"/>
            <a:endParaRPr lang="en-US" dirty="0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 dirty="0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8400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457200" y="150813"/>
            <a:ext cx="8229600" cy="576262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Nested Page Tables</a:t>
            </a:r>
          </a:p>
        </p:txBody>
      </p:sp>
      <p:pic>
        <p:nvPicPr>
          <p:cNvPr id="23555" name="Content Placeholder 3" descr="16_04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543" r="-65543"/>
          <a:stretch>
            <a:fillRect/>
          </a:stretch>
        </p:blipFill>
        <p:spPr>
          <a:xfrm>
            <a:off x="-381000" y="727075"/>
            <a:ext cx="9081850" cy="6049624"/>
          </a:xfrm>
        </p:spPr>
      </p:pic>
    </p:spTree>
    <p:extLst>
      <p:ext uri="{BB962C8B-B14F-4D97-AF65-F5344CB8AC3E}">
        <p14:creationId xmlns:p14="http://schemas.microsoft.com/office/powerpoint/2010/main" val="37729962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1101725" y="115888"/>
            <a:ext cx="8229600" cy="576262"/>
          </a:xfrm>
        </p:spPr>
        <p:txBody>
          <a:bodyPr/>
          <a:lstStyle/>
          <a:p>
            <a:r>
              <a:rPr lang="en-US" sz="2400">
                <a:latin typeface="Arial" charset="0"/>
                <a:ea typeface="MS PGothic" charset="0"/>
              </a:rPr>
              <a:t>Types of Virtual Machines and Implementations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76200" y="609600"/>
            <a:ext cx="8915400" cy="4530725"/>
          </a:xfrm>
        </p:spPr>
        <p:txBody>
          <a:bodyPr/>
          <a:lstStyle/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Many variations as well as HW details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Assume VMMs take advantage of HW features</a:t>
            </a:r>
          </a:p>
          <a:p>
            <a:pPr lvl="2">
              <a:defRPr/>
            </a:pPr>
            <a:r>
              <a:rPr lang="en-US" sz="2400" dirty="0">
                <a:ea typeface="ＭＳ Ｐゴシック" charset="0"/>
              </a:rPr>
              <a:t>HW features can simplify implementation, improve performance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Whatever the type, a VM has a lifecycle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Created by VMM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Resources assigned to it (number of cores, amount of memory, networking details, storage details)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In type 0 hypervisor, resources usually dedicated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Other types dedicate or share resources, or a mix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When no longer needed, VM can be deleted, freeing resources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Steps simpler, faster than with a physical machine install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Can lead to </a:t>
            </a:r>
            <a:r>
              <a:rPr lang="en-US" b="1" dirty="0">
                <a:solidFill>
                  <a:srgbClr val="3366FF"/>
                </a:solidFill>
                <a:ea typeface="ＭＳ Ｐゴシック" charset="0"/>
              </a:rPr>
              <a:t>virtual machine sprawl </a:t>
            </a:r>
            <a:r>
              <a:rPr lang="en-US" dirty="0">
                <a:ea typeface="ＭＳ Ｐゴシック" charset="0"/>
              </a:rPr>
              <a:t>with lots of VMs, history and state difficult to track</a:t>
            </a:r>
          </a:p>
          <a:p>
            <a:pPr lvl="1">
              <a:defRPr/>
            </a:pPr>
            <a:endParaRPr lang="en-US" dirty="0">
              <a:ea typeface="ＭＳ Ｐゴシック" charset="0"/>
            </a:endParaRPr>
          </a:p>
          <a:p>
            <a:pPr lvl="2">
              <a:defRPr/>
            </a:pPr>
            <a:endParaRPr lang="en-US" sz="2400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sz="2400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49570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595313" y="0"/>
            <a:ext cx="8229600" cy="576263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Types of VMs – Type 0 Hypervisor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76200" y="457200"/>
            <a:ext cx="8991600" cy="4530725"/>
          </a:xfrm>
        </p:spPr>
        <p:txBody>
          <a:bodyPr/>
          <a:lstStyle/>
          <a:p>
            <a:r>
              <a:rPr lang="en-US" dirty="0">
                <a:latin typeface="Helvetica" charset="0"/>
                <a:ea typeface="MS PGothic" charset="0"/>
              </a:rPr>
              <a:t>Old idea, under many names by HW manufacturers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“partitions”, “domains”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A HW feature implemented by firmware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OS need to nothing special, VMM is in firmware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Smaller feature set than other types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Each guest has dedicated HW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I/O a challenge as difficult to have enough devices, controllers to dedicate to each guest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Sometimes VMM implements a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control partition </a:t>
            </a:r>
            <a:r>
              <a:rPr lang="en-US" dirty="0">
                <a:latin typeface="Helvetica" charset="0"/>
                <a:ea typeface="MS PGothic" charset="0"/>
              </a:rPr>
              <a:t>running daemons that other guests communicate with for shared I/O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Can provide virtualization-within-virtualization (guest itself can be a VMM with guests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Other types have difficulty doing this</a:t>
            </a:r>
          </a:p>
          <a:p>
            <a:pPr lvl="1"/>
            <a:endParaRPr lang="en-US" dirty="0">
              <a:latin typeface="Helvetica" charset="0"/>
              <a:ea typeface="MS PGothic" charset="0"/>
            </a:endParaRPr>
          </a:p>
          <a:p>
            <a:pPr lvl="2"/>
            <a:endParaRPr lang="en-US" dirty="0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 dirty="0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5545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>
          <a:xfrm>
            <a:off x="457200" y="123825"/>
            <a:ext cx="8229600" cy="576263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Type 0 Hypervisor</a:t>
            </a:r>
          </a:p>
        </p:txBody>
      </p:sp>
      <p:pic>
        <p:nvPicPr>
          <p:cNvPr id="26627" name="Content Placeholder 3" descr="16_0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861" b="-10861"/>
          <a:stretch>
            <a:fillRect/>
          </a:stretch>
        </p:blipFill>
        <p:spPr>
          <a:xfrm>
            <a:off x="1855788" y="1139825"/>
            <a:ext cx="5916612" cy="3257550"/>
          </a:xfrm>
        </p:spPr>
      </p:pic>
    </p:spTree>
    <p:extLst>
      <p:ext uri="{BB962C8B-B14F-4D97-AF65-F5344CB8AC3E}">
        <p14:creationId xmlns:p14="http://schemas.microsoft.com/office/powerpoint/2010/main" val="37402143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552450" y="136525"/>
            <a:ext cx="8229600" cy="576263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Types of VMs – Type 1 Hypervisor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152400" y="685800"/>
            <a:ext cx="8839199" cy="5026025"/>
          </a:xfrm>
        </p:spPr>
        <p:txBody>
          <a:bodyPr/>
          <a:lstStyle/>
          <a:p>
            <a:r>
              <a:rPr lang="en-US" sz="2000" dirty="0">
                <a:latin typeface="Helvetica" charset="0"/>
                <a:ea typeface="MS PGothic" charset="0"/>
              </a:rPr>
              <a:t>Commonly found in company datacenters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In a sense becoming “datacenter operating systems”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Datacenter managers control and manage </a:t>
            </a:r>
            <a:r>
              <a:rPr lang="en-US" dirty="0" err="1">
                <a:latin typeface="Helvetica" charset="0"/>
                <a:ea typeface="MS PGothic" charset="0"/>
              </a:rPr>
              <a:t>OSes</a:t>
            </a:r>
            <a:r>
              <a:rPr lang="en-US" dirty="0">
                <a:latin typeface="Helvetica" charset="0"/>
                <a:ea typeface="MS PGothic" charset="0"/>
              </a:rPr>
              <a:t> in new, sophisticated ways by controlling the Type 1 hypervisor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Consolidation of multiple </a:t>
            </a:r>
            <a:r>
              <a:rPr lang="en-US" dirty="0" err="1">
                <a:latin typeface="Helvetica" charset="0"/>
                <a:ea typeface="MS PGothic" charset="0"/>
              </a:rPr>
              <a:t>OSes</a:t>
            </a:r>
            <a:r>
              <a:rPr lang="en-US" dirty="0">
                <a:latin typeface="Helvetica" charset="0"/>
                <a:ea typeface="MS PGothic" charset="0"/>
              </a:rPr>
              <a:t> and apps onto less HW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Move guests between systems to balance performance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Snapshots and cloning</a:t>
            </a:r>
          </a:p>
          <a:p>
            <a:r>
              <a:rPr lang="en-US" sz="2000" dirty="0">
                <a:latin typeface="Helvetica" charset="0"/>
                <a:ea typeface="MS PGothic" charset="0"/>
              </a:rPr>
              <a:t>Special purpose operating systems that run natively on HW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Rather than providing system call interface, create run and manage guest </a:t>
            </a:r>
            <a:r>
              <a:rPr lang="en-US" sz="2000" dirty="0" err="1">
                <a:latin typeface="Helvetica" charset="0"/>
                <a:ea typeface="MS PGothic" charset="0"/>
              </a:rPr>
              <a:t>OSes</a:t>
            </a:r>
            <a:endParaRPr lang="en-US" sz="2000" dirty="0">
              <a:latin typeface="Helvetica" charset="0"/>
              <a:ea typeface="MS PGothic" charset="0"/>
            </a:endParaRP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Can run on Type 0 hypervisors but not on other Type 1s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Run in kernel mode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Guests generally don’t know they are running in a VM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Implement device drivers for host HW because no other component can</a:t>
            </a:r>
          </a:p>
          <a:p>
            <a:pPr lvl="1"/>
            <a:r>
              <a:rPr lang="en-US" sz="2000" dirty="0">
                <a:latin typeface="Helvetica" charset="0"/>
                <a:ea typeface="MS PGothic" charset="0"/>
              </a:rPr>
              <a:t>Also provide other traditional OS services like CPU and memory management</a:t>
            </a:r>
          </a:p>
          <a:p>
            <a:pPr lvl="2"/>
            <a:endParaRPr lang="en-US" sz="1600" dirty="0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 sz="1600" dirty="0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384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1123950" y="136525"/>
            <a:ext cx="7727950" cy="576263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Types of VMs – Type 1 Hypervisor (cont.)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904875" y="1106488"/>
            <a:ext cx="7127875" cy="45307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Another variation is a general purpose OS that also provides VMM functionality</a:t>
            </a:r>
          </a:p>
          <a:p>
            <a:pPr lvl="1">
              <a:defRPr/>
            </a:pPr>
            <a:r>
              <a:rPr lang="en-US" dirty="0" err="1">
                <a:ea typeface="ＭＳ Ｐゴシック" charset="0"/>
              </a:rPr>
              <a:t>RedHat</a:t>
            </a:r>
            <a:r>
              <a:rPr lang="en-US" dirty="0">
                <a:ea typeface="ＭＳ Ｐゴシック" charset="0"/>
              </a:rPr>
              <a:t> Enterprise Linux with KVM, Windows with Hyper-V, Oracle Solaris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Perform normal duties as well as VMM duties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Typically less feature rich than dedicated Type 1 hypervisors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In many ways, treat guests </a:t>
            </a:r>
            <a:r>
              <a:rPr lang="en-US" dirty="0" err="1">
                <a:ea typeface="ＭＳ Ｐゴシック" charset="0"/>
                <a:cs typeface="ＭＳ Ｐゴシック" charset="-128"/>
              </a:rPr>
              <a:t>OSes</a:t>
            </a:r>
            <a:r>
              <a:rPr lang="en-US" dirty="0">
                <a:ea typeface="ＭＳ Ｐゴシック" charset="0"/>
                <a:cs typeface="ＭＳ Ｐゴシック" charset="-128"/>
              </a:rPr>
              <a:t> as just another process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Albeit with special handling when guest tries to execute special instructions</a:t>
            </a:r>
          </a:p>
          <a:p>
            <a:pPr lvl="2">
              <a:defRPr/>
            </a:pPr>
            <a:endParaRPr lang="en-US" sz="1600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sz="1600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397192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847725" y="123825"/>
            <a:ext cx="8229600" cy="576263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Types of VMs – Type 2 Hypervisor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>
          <a:xfrm>
            <a:off x="862013" y="1120775"/>
            <a:ext cx="7113587" cy="4530725"/>
          </a:xfrm>
        </p:spPr>
        <p:txBody>
          <a:bodyPr/>
          <a:lstStyle/>
          <a:p>
            <a:r>
              <a:rPr lang="en-US">
                <a:latin typeface="Helvetica" charset="0"/>
                <a:ea typeface="MS PGothic" charset="0"/>
              </a:rPr>
              <a:t>Less interesting from an OS perspective 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Very little OS involvement in virtualization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VMM is simply another process, run and managed by host</a:t>
            </a:r>
          </a:p>
          <a:p>
            <a:pPr lvl="2"/>
            <a:r>
              <a:rPr lang="en-US">
                <a:latin typeface="Helvetica" charset="0"/>
                <a:ea typeface="MS PGothic" charset="0"/>
              </a:rPr>
              <a:t>Even the host doesn’t know they are a VMM running guests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Tend to have poorer overall performance because can’t take advantage of some HW features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But also a benefit because require no changes to host OS</a:t>
            </a:r>
          </a:p>
          <a:p>
            <a:pPr lvl="2"/>
            <a:r>
              <a:rPr lang="en-US">
                <a:latin typeface="Helvetica" charset="0"/>
                <a:ea typeface="MS PGothic" charset="0"/>
              </a:rPr>
              <a:t>Student could have Type 2 hypervisor on native host, run multiple guests, all on standard host OS such as Windows, Linux, MacOS</a:t>
            </a:r>
          </a:p>
          <a:p>
            <a:pPr lvl="1"/>
            <a:endParaRPr lang="en-US">
              <a:latin typeface="Helvetica" charset="0"/>
              <a:ea typeface="MS PGothic" charset="0"/>
            </a:endParaRPr>
          </a:p>
          <a:p>
            <a:pPr lvl="2"/>
            <a:endParaRPr lang="en-US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13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457200" y="193675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Implementation of VMMs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>
          <a:xfrm>
            <a:off x="0" y="609600"/>
            <a:ext cx="8991599" cy="4814888"/>
          </a:xfrm>
        </p:spPr>
        <p:txBody>
          <a:bodyPr/>
          <a:lstStyle/>
          <a:p>
            <a:r>
              <a:rPr lang="en-US" dirty="0">
                <a:latin typeface="Helvetica" charset="0"/>
                <a:ea typeface="MS PGothic" charset="0"/>
              </a:rPr>
              <a:t>Vary greatly, with options including: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Type 0 hypervisors </a:t>
            </a:r>
            <a:r>
              <a:rPr lang="en-US" b="1" dirty="0">
                <a:latin typeface="Helvetica" charset="0"/>
                <a:ea typeface="MS PGothic" charset="0"/>
              </a:rPr>
              <a:t>- </a:t>
            </a:r>
            <a:r>
              <a:rPr lang="en-US" dirty="0">
                <a:latin typeface="Helvetica" charset="0"/>
                <a:ea typeface="MS PGothic" charset="0"/>
              </a:rPr>
              <a:t>Hardware-based solutions that provide support for virtual machine creation and management via firmware</a:t>
            </a:r>
          </a:p>
          <a:p>
            <a:pPr lvl="2"/>
            <a:r>
              <a:rPr lang="en-US" sz="1600" dirty="0">
                <a:latin typeface="Helvetica" charset="0"/>
                <a:ea typeface="MS PGothic" charset="0"/>
              </a:rPr>
              <a:t>IBM LPARs and Oracle LDOMs are examples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Type 1 hypervisors </a:t>
            </a:r>
            <a:r>
              <a:rPr lang="en-US" b="1" dirty="0">
                <a:latin typeface="Helvetica" charset="0"/>
                <a:ea typeface="MS PGothic" charset="0"/>
              </a:rPr>
              <a:t>- </a:t>
            </a:r>
            <a:r>
              <a:rPr lang="en-US" dirty="0">
                <a:latin typeface="Helvetica" charset="0"/>
                <a:ea typeface="MS PGothic" charset="0"/>
              </a:rPr>
              <a:t>Operating-system-like software built to provide virtualization</a:t>
            </a:r>
          </a:p>
          <a:p>
            <a:pPr lvl="2"/>
            <a:r>
              <a:rPr lang="en-US" sz="1600" dirty="0">
                <a:latin typeface="Helvetica" charset="0"/>
                <a:ea typeface="MS PGothic" charset="0"/>
              </a:rPr>
              <a:t>Including VMware ESX, </a:t>
            </a:r>
            <a:r>
              <a:rPr lang="en-US" sz="1600" dirty="0" err="1">
                <a:latin typeface="Helvetica" charset="0"/>
                <a:ea typeface="MS PGothic" charset="0"/>
              </a:rPr>
              <a:t>Joyent</a:t>
            </a:r>
            <a:r>
              <a:rPr lang="en-US" sz="1600" dirty="0">
                <a:latin typeface="Helvetica" charset="0"/>
                <a:ea typeface="MS PGothic" charset="0"/>
              </a:rPr>
              <a:t> </a:t>
            </a:r>
            <a:r>
              <a:rPr lang="en-US" sz="1600" dirty="0" err="1">
                <a:latin typeface="Helvetica" charset="0"/>
                <a:ea typeface="MS PGothic" charset="0"/>
              </a:rPr>
              <a:t>SmartOS</a:t>
            </a:r>
            <a:r>
              <a:rPr lang="en-US" sz="1600" dirty="0">
                <a:latin typeface="Helvetica" charset="0"/>
                <a:ea typeface="MS PGothic" charset="0"/>
              </a:rPr>
              <a:t>, and Citrix </a:t>
            </a:r>
            <a:r>
              <a:rPr lang="en-US" sz="1600" dirty="0" err="1">
                <a:latin typeface="Helvetica" charset="0"/>
                <a:ea typeface="MS PGothic" charset="0"/>
              </a:rPr>
              <a:t>XenServer</a:t>
            </a:r>
            <a:r>
              <a:rPr lang="en-US" sz="1600" dirty="0">
                <a:latin typeface="Helvetica" charset="0"/>
                <a:ea typeface="MS PGothic" charset="0"/>
              </a:rPr>
              <a:t> 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Type 1 hypervisors </a:t>
            </a:r>
            <a:r>
              <a:rPr lang="en-US" b="1" dirty="0">
                <a:latin typeface="Helvetica" charset="0"/>
                <a:ea typeface="MS PGothic" charset="0"/>
              </a:rPr>
              <a:t>– </a:t>
            </a:r>
            <a:r>
              <a:rPr lang="en-US" dirty="0">
                <a:latin typeface="Helvetica" charset="0"/>
                <a:ea typeface="MS PGothic" charset="0"/>
              </a:rPr>
              <a:t>Also includes general-purpose operating systems that provide standard functions as well as </a:t>
            </a:r>
            <a:r>
              <a:rPr lang="en-US" sz="1600" dirty="0">
                <a:latin typeface="Helvetica" charset="0"/>
                <a:ea typeface="MS PGothic" charset="0"/>
              </a:rPr>
              <a:t>VMM </a:t>
            </a:r>
            <a:r>
              <a:rPr lang="en-US" dirty="0">
                <a:latin typeface="Helvetica" charset="0"/>
                <a:ea typeface="MS PGothic" charset="0"/>
              </a:rPr>
              <a:t>functions</a:t>
            </a:r>
          </a:p>
          <a:p>
            <a:pPr lvl="2"/>
            <a:r>
              <a:rPr lang="en-US" sz="1600" dirty="0">
                <a:latin typeface="Helvetica" charset="0"/>
                <a:ea typeface="MS PGothic" charset="0"/>
              </a:rPr>
              <a:t>Including Microsoft Windows Server with </a:t>
            </a:r>
            <a:r>
              <a:rPr lang="en-US" sz="1600" dirty="0" err="1">
                <a:latin typeface="Helvetica" charset="0"/>
                <a:ea typeface="MS PGothic" charset="0"/>
              </a:rPr>
              <a:t>HyperV</a:t>
            </a:r>
            <a:r>
              <a:rPr lang="en-US" sz="1600" dirty="0">
                <a:latin typeface="Helvetica" charset="0"/>
                <a:ea typeface="MS PGothic" charset="0"/>
              </a:rPr>
              <a:t> and </a:t>
            </a:r>
            <a:r>
              <a:rPr lang="en-US" sz="1600" dirty="0" err="1">
                <a:latin typeface="Helvetica" charset="0"/>
                <a:ea typeface="MS PGothic" charset="0"/>
              </a:rPr>
              <a:t>RedHat</a:t>
            </a:r>
            <a:r>
              <a:rPr lang="en-US" sz="1600" dirty="0">
                <a:latin typeface="Helvetica" charset="0"/>
                <a:ea typeface="MS PGothic" charset="0"/>
              </a:rPr>
              <a:t> Linux with KVM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Type 2 hypervisors </a:t>
            </a:r>
            <a:r>
              <a:rPr lang="en-US" b="1" dirty="0">
                <a:latin typeface="Helvetica" charset="0"/>
                <a:ea typeface="MS PGothic" charset="0"/>
              </a:rPr>
              <a:t>- </a:t>
            </a:r>
            <a:r>
              <a:rPr lang="en-US" dirty="0">
                <a:latin typeface="Helvetica" charset="0"/>
                <a:ea typeface="MS PGothic" charset="0"/>
              </a:rPr>
              <a:t>Applications that run on standard operating systems but provide </a:t>
            </a:r>
            <a:r>
              <a:rPr lang="en-US" sz="1600" dirty="0">
                <a:latin typeface="Helvetica" charset="0"/>
                <a:ea typeface="MS PGothic" charset="0"/>
              </a:rPr>
              <a:t>VMM </a:t>
            </a:r>
            <a:r>
              <a:rPr lang="en-US" dirty="0">
                <a:latin typeface="Helvetica" charset="0"/>
                <a:ea typeface="MS PGothic" charset="0"/>
              </a:rPr>
              <a:t>features to guest operating systems</a:t>
            </a:r>
          </a:p>
          <a:p>
            <a:pPr lvl="2"/>
            <a:r>
              <a:rPr lang="en-US" sz="1600" dirty="0" err="1">
                <a:latin typeface="Helvetica" charset="0"/>
                <a:ea typeface="MS PGothic" charset="0"/>
              </a:rPr>
              <a:t>Includeing</a:t>
            </a:r>
            <a:r>
              <a:rPr lang="en-US" sz="1600" dirty="0">
                <a:latin typeface="Helvetica" charset="0"/>
                <a:ea typeface="MS PGothic" charset="0"/>
              </a:rPr>
              <a:t> VMware Workstation and Fusion, Parallels Desktop, and Oracle </a:t>
            </a:r>
            <a:r>
              <a:rPr lang="en-US" sz="1600" dirty="0" err="1">
                <a:latin typeface="Helvetica" charset="0"/>
                <a:ea typeface="MS PGothic" charset="0"/>
              </a:rPr>
              <a:t>VirtualBox</a:t>
            </a:r>
            <a:endParaRPr lang="en-US" sz="1600" dirty="0">
              <a:latin typeface="Helvetica" charset="0"/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5911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552450" y="150813"/>
            <a:ext cx="8229600" cy="576262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Types of VMs – Paravirtualization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4530725"/>
          </a:xfrm>
        </p:spPr>
        <p:txBody>
          <a:bodyPr/>
          <a:lstStyle/>
          <a:p>
            <a:r>
              <a:rPr lang="en-US" dirty="0">
                <a:latin typeface="Helvetica" charset="0"/>
                <a:ea typeface="MS PGothic" charset="0"/>
              </a:rPr>
              <a:t>Does not fit the definition of virtualization – VMM not presenting an exact duplication of underlying hardware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But still useful!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VMM provides services that guest must be modified to use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Leads to increased performance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Less needed as hardware support for VMs grows</a:t>
            </a:r>
          </a:p>
          <a:p>
            <a:r>
              <a:rPr lang="en-US" dirty="0" err="1">
                <a:latin typeface="Helvetica" charset="0"/>
                <a:ea typeface="MS PGothic" charset="0"/>
              </a:rPr>
              <a:t>Xen</a:t>
            </a:r>
            <a:r>
              <a:rPr lang="en-US" dirty="0">
                <a:latin typeface="Helvetica" charset="0"/>
                <a:ea typeface="MS PGothic" charset="0"/>
              </a:rPr>
              <a:t>, leader in </a:t>
            </a:r>
            <a:r>
              <a:rPr lang="en-US" dirty="0" err="1">
                <a:latin typeface="Helvetica" charset="0"/>
                <a:ea typeface="MS PGothic" charset="0"/>
              </a:rPr>
              <a:t>paravirtualized</a:t>
            </a:r>
            <a:r>
              <a:rPr lang="en-US" dirty="0">
                <a:latin typeface="Helvetica" charset="0"/>
                <a:ea typeface="MS PGothic" charset="0"/>
              </a:rPr>
              <a:t> space, adds several techniques 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For example, clean and simple device abstractions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Efficient I/O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Good communication between guest and VMM about device I/O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Each device has circular buffer shared by guest and VMM via shared memory</a:t>
            </a:r>
          </a:p>
          <a:p>
            <a:pPr lvl="2"/>
            <a:endParaRPr lang="en-US" dirty="0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 dirty="0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9525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992188" y="193675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Xen I/O via Shared Circular Buffer</a:t>
            </a:r>
          </a:p>
        </p:txBody>
      </p:sp>
      <p:pic>
        <p:nvPicPr>
          <p:cNvPr id="31747" name="Content Placeholder 3" descr="16_0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573" r="-5573"/>
          <a:stretch>
            <a:fillRect/>
          </a:stretch>
        </p:blipFill>
        <p:spPr>
          <a:xfrm>
            <a:off x="1076325" y="1266825"/>
            <a:ext cx="7569200" cy="4167188"/>
          </a:xfrm>
        </p:spPr>
      </p:pic>
    </p:spTree>
    <p:extLst>
      <p:ext uri="{BB962C8B-B14F-4D97-AF65-F5344CB8AC3E}">
        <p14:creationId xmlns:p14="http://schemas.microsoft.com/office/powerpoint/2010/main" val="12458096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>
          <a:xfrm>
            <a:off x="1239838" y="95250"/>
            <a:ext cx="7739062" cy="576263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Types of VMs – Paravirtualization (cont.)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76200" y="1177925"/>
            <a:ext cx="8991599" cy="4530725"/>
          </a:xfrm>
        </p:spPr>
        <p:txBody>
          <a:bodyPr/>
          <a:lstStyle/>
          <a:p>
            <a:r>
              <a:rPr lang="en-US" dirty="0" err="1">
                <a:latin typeface="Helvetica" charset="0"/>
                <a:ea typeface="MS PGothic" charset="0"/>
              </a:rPr>
              <a:t>Xen</a:t>
            </a:r>
            <a:r>
              <a:rPr lang="en-US" dirty="0">
                <a:latin typeface="Helvetica" charset="0"/>
                <a:ea typeface="MS PGothic" charset="0"/>
              </a:rPr>
              <a:t>, leader in </a:t>
            </a:r>
            <a:r>
              <a:rPr lang="en-US" dirty="0" err="1">
                <a:latin typeface="Helvetica" charset="0"/>
                <a:ea typeface="MS PGothic" charset="0"/>
              </a:rPr>
              <a:t>paravirtualized</a:t>
            </a:r>
            <a:r>
              <a:rPr lang="en-US" dirty="0">
                <a:latin typeface="Helvetica" charset="0"/>
                <a:ea typeface="MS PGothic" charset="0"/>
              </a:rPr>
              <a:t> space, adds several techniques (Cont.) 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Memory management does not include nested page tables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Each guest has own read-only tables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Guest uses </a:t>
            </a:r>
            <a:r>
              <a:rPr lang="en-US" b="1" dirty="0" err="1">
                <a:solidFill>
                  <a:srgbClr val="3366FF"/>
                </a:solidFill>
                <a:latin typeface="Helvetica" charset="0"/>
                <a:ea typeface="MS PGothic" charset="0"/>
              </a:rPr>
              <a:t>hypercall</a:t>
            </a:r>
            <a:r>
              <a:rPr lang="en-US" dirty="0">
                <a:latin typeface="Helvetica" charset="0"/>
                <a:ea typeface="MS PGothic" charset="0"/>
              </a:rPr>
              <a:t> (call to hypervisor) when page-table changes needed</a:t>
            </a:r>
          </a:p>
          <a:p>
            <a:r>
              <a:rPr lang="en-US" dirty="0" err="1">
                <a:latin typeface="Helvetica" charset="0"/>
                <a:ea typeface="MS PGothic" charset="0"/>
              </a:rPr>
              <a:t>Paravirtualization</a:t>
            </a:r>
            <a:r>
              <a:rPr lang="en-US" dirty="0">
                <a:latin typeface="Helvetica" charset="0"/>
                <a:ea typeface="MS PGothic" charset="0"/>
              </a:rPr>
              <a:t> allowed virtualization of older x86 CPUs (and others) without binary translation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Guest had to be modified to use run on </a:t>
            </a:r>
            <a:r>
              <a:rPr lang="en-US" dirty="0" err="1">
                <a:latin typeface="Helvetica" charset="0"/>
                <a:ea typeface="MS PGothic" charset="0"/>
              </a:rPr>
              <a:t>paravirtualized</a:t>
            </a:r>
            <a:r>
              <a:rPr lang="en-US" dirty="0">
                <a:latin typeface="Helvetica" charset="0"/>
                <a:ea typeface="MS PGothic" charset="0"/>
              </a:rPr>
              <a:t> VMM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But on modern CPUs </a:t>
            </a:r>
            <a:r>
              <a:rPr lang="en-US" dirty="0" err="1">
                <a:latin typeface="Helvetica" charset="0"/>
                <a:ea typeface="MS PGothic" charset="0"/>
              </a:rPr>
              <a:t>Xen</a:t>
            </a:r>
            <a:r>
              <a:rPr lang="en-US" dirty="0">
                <a:latin typeface="Helvetica" charset="0"/>
                <a:ea typeface="MS PGothic" charset="0"/>
              </a:rPr>
              <a:t> no longer requires guest modification -&gt; no longer </a:t>
            </a:r>
            <a:r>
              <a:rPr lang="en-US" dirty="0" err="1">
                <a:latin typeface="Helvetica" charset="0"/>
                <a:ea typeface="MS PGothic" charset="0"/>
              </a:rPr>
              <a:t>paravirtualization</a:t>
            </a:r>
            <a:endParaRPr lang="en-US" dirty="0">
              <a:latin typeface="Helvetica" charset="0"/>
              <a:ea typeface="MS PGothic" charset="0"/>
            </a:endParaRPr>
          </a:p>
          <a:p>
            <a:pPr lvl="2">
              <a:buFont typeface="Webdings" charset="0"/>
              <a:buNone/>
            </a:pPr>
            <a:endParaRPr lang="en-US" dirty="0">
              <a:latin typeface="Helvetica" charset="0"/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4264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>
          <a:xfrm>
            <a:off x="1128713" y="46038"/>
            <a:ext cx="8229600" cy="576262"/>
          </a:xfrm>
        </p:spPr>
        <p:txBody>
          <a:bodyPr/>
          <a:lstStyle/>
          <a:p>
            <a:r>
              <a:rPr lang="en-US" sz="2000">
                <a:latin typeface="Arial" charset="0"/>
                <a:ea typeface="MS PGothic" charset="0"/>
              </a:rPr>
              <a:t>Types of VMs – Programming Environment Virtualization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0" y="650875"/>
            <a:ext cx="9144000" cy="4530725"/>
          </a:xfrm>
        </p:spPr>
        <p:txBody>
          <a:bodyPr/>
          <a:lstStyle/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Also not-really-virtualization but using same techniques, providing similar features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Programming language is designed to run within custom-built virtualized environment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For example Oracle Java has many features that depend on running in </a:t>
            </a:r>
            <a:r>
              <a:rPr lang="en-US" b="1" dirty="0">
                <a:solidFill>
                  <a:srgbClr val="3366FF"/>
                </a:solidFill>
                <a:ea typeface="ＭＳ Ｐゴシック" charset="0"/>
              </a:rPr>
              <a:t>Java Virtual Machine</a:t>
            </a:r>
            <a:r>
              <a:rPr lang="en-US" dirty="0">
                <a:ea typeface="ＭＳ Ｐゴシック" charset="0"/>
              </a:rPr>
              <a:t> (</a:t>
            </a:r>
            <a:r>
              <a:rPr lang="en-US" b="1" dirty="0">
                <a:solidFill>
                  <a:srgbClr val="3366FF"/>
                </a:solidFill>
                <a:ea typeface="ＭＳ Ｐゴシック" charset="0"/>
              </a:rPr>
              <a:t>JVM</a:t>
            </a:r>
            <a:r>
              <a:rPr lang="en-US" dirty="0">
                <a:ea typeface="ＭＳ Ｐゴシック" charset="0"/>
              </a:rPr>
              <a:t>)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In this case virtualization is defined as providing APIs that define a set of features made available to a language and programs written in that language to provide an improved execution environment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JVM compiled to run on many systems (including some smart phones even)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Programs written in Java run in the JVM no matter the underlying system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Similar to </a:t>
            </a:r>
            <a:r>
              <a:rPr lang="en-US" sz="2400" b="1" dirty="0">
                <a:solidFill>
                  <a:srgbClr val="3366FF"/>
                </a:solidFill>
                <a:ea typeface="ＭＳ Ｐゴシック" charset="0"/>
                <a:cs typeface="ＭＳ Ｐゴシック" charset="-128"/>
              </a:rPr>
              <a:t>interpreted languages</a:t>
            </a:r>
          </a:p>
          <a:p>
            <a:pPr lvl="1">
              <a:defRPr/>
            </a:pPr>
            <a:endParaRPr lang="en-US" dirty="0">
              <a:ea typeface="ＭＳ Ｐゴシック" charset="0"/>
            </a:endParaRPr>
          </a:p>
          <a:p>
            <a:pPr lvl="2">
              <a:defRPr/>
            </a:pPr>
            <a:endParaRPr lang="en-US" sz="2400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sz="2400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139168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>
          <a:xfrm>
            <a:off x="552450" y="76200"/>
            <a:ext cx="8229600" cy="576263"/>
          </a:xfrm>
        </p:spPr>
        <p:txBody>
          <a:bodyPr/>
          <a:lstStyle/>
          <a:p>
            <a:r>
              <a:rPr lang="en-US" dirty="0">
                <a:latin typeface="Arial" charset="0"/>
                <a:ea typeface="MS PGothic" charset="0"/>
              </a:rPr>
              <a:t>Types of VMs – Emulation</a:t>
            </a:r>
          </a:p>
        </p:txBody>
      </p:sp>
      <p:sp>
        <p:nvSpPr>
          <p:cNvPr id="34819" name="Content Placeholder 2"/>
          <p:cNvSpPr>
            <a:spLocks noGrp="1"/>
          </p:cNvSpPr>
          <p:nvPr>
            <p:ph idx="1"/>
          </p:nvPr>
        </p:nvSpPr>
        <p:spPr>
          <a:xfrm>
            <a:off x="0" y="533400"/>
            <a:ext cx="9143999" cy="5026025"/>
          </a:xfrm>
        </p:spPr>
        <p:txBody>
          <a:bodyPr/>
          <a:lstStyle/>
          <a:p>
            <a:r>
              <a:rPr lang="en-US" sz="2200" dirty="0">
                <a:latin typeface="Helvetica" charset="0"/>
                <a:ea typeface="MS PGothic" charset="0"/>
              </a:rPr>
              <a:t>Another (older) way for running one operating system on a different operating system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Virtualization requires underlying CPU to be same as guest was compiled for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Emulation allows guest to run on different CPU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Necessary to translate all guest instructions from guest CPU to native CPU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Emulation, not virtualization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Useful when host system has one architecture, guest compiled for other architecture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Company replacing outdated servers with new servers containing different CPU architecture, but still want to run old applications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Performance challenge – order of magnitude slower than native code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New machines faster than older machines so can reduce slowdown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Very popular – especially in gaming where old consoles emulated on new</a:t>
            </a:r>
          </a:p>
          <a:p>
            <a:pPr lvl="1"/>
            <a:endParaRPr lang="en-US" sz="2200" dirty="0">
              <a:latin typeface="Helvetica" charset="0"/>
              <a:ea typeface="MS PGothic" charset="0"/>
            </a:endParaRPr>
          </a:p>
          <a:p>
            <a:pPr lvl="2"/>
            <a:endParaRPr lang="en-US" sz="2200" dirty="0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 sz="2200" dirty="0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9447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>
          <a:xfrm>
            <a:off x="1319213" y="165100"/>
            <a:ext cx="7856537" cy="576263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Types of VMs – Application Containment</a:t>
            </a: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>
          <a:xfrm>
            <a:off x="228600" y="1050925"/>
            <a:ext cx="8839200" cy="4899025"/>
          </a:xfrm>
        </p:spPr>
        <p:txBody>
          <a:bodyPr/>
          <a:lstStyle/>
          <a:p>
            <a:r>
              <a:rPr lang="en-US" sz="2200" dirty="0">
                <a:latin typeface="Helvetica" charset="0"/>
                <a:ea typeface="MS PGothic" charset="0"/>
              </a:rPr>
              <a:t>Some goals of virtualization are segregation of apps, performance and resource management, easy start, stop, move, and management of them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Can do those things without full-fledged virtualization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If applications compiled for the host operating system, don’t need full virtualization to meet these goals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Oracle </a:t>
            </a:r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containers</a:t>
            </a:r>
            <a:r>
              <a:rPr lang="en-US" sz="2200" dirty="0">
                <a:latin typeface="Helvetica" charset="0"/>
                <a:ea typeface="MS PGothic" charset="0"/>
              </a:rPr>
              <a:t> / </a:t>
            </a:r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zones</a:t>
            </a:r>
            <a:r>
              <a:rPr lang="en-US" sz="2200" dirty="0">
                <a:latin typeface="Helvetica" charset="0"/>
                <a:ea typeface="MS PGothic" charset="0"/>
              </a:rPr>
              <a:t> for example create virtual layer between OS and apps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Only one kernel running – host OS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OS and devices are virtualized, providing resources within zone with impression that they are only processes on system</a:t>
            </a: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Each zone has its own applications; networking stack, addresses, and ports; user accounts, </a:t>
            </a:r>
            <a:r>
              <a:rPr lang="en-US" sz="2200" dirty="0" err="1">
                <a:latin typeface="Helvetica" charset="0"/>
                <a:ea typeface="MS PGothic" charset="0"/>
              </a:rPr>
              <a:t>etc</a:t>
            </a:r>
            <a:endParaRPr lang="en-US" sz="2200" dirty="0">
              <a:latin typeface="Helvetica" charset="0"/>
              <a:ea typeface="MS PGothic" charset="0"/>
            </a:endParaRPr>
          </a:p>
          <a:p>
            <a:pPr lvl="1"/>
            <a:r>
              <a:rPr lang="en-US" sz="2200" dirty="0">
                <a:latin typeface="Helvetica" charset="0"/>
                <a:ea typeface="MS PGothic" charset="0"/>
              </a:rPr>
              <a:t>CPU and memory resources divided between zones</a:t>
            </a:r>
          </a:p>
          <a:p>
            <a:pPr lvl="2"/>
            <a:r>
              <a:rPr lang="en-US" sz="2200" dirty="0">
                <a:latin typeface="Helvetica" charset="0"/>
                <a:ea typeface="MS PGothic" charset="0"/>
              </a:rPr>
              <a:t>Zone can have its own scheduler to use those resources</a:t>
            </a:r>
          </a:p>
          <a:p>
            <a:pPr lvl="1">
              <a:buFont typeface="Monotype Sorts" charset="0"/>
              <a:buNone/>
            </a:pPr>
            <a:endParaRPr lang="en-US" sz="2200" dirty="0">
              <a:latin typeface="Helvetica" charset="0"/>
              <a:ea typeface="MS PGothic" charset="0"/>
            </a:endParaRPr>
          </a:p>
          <a:p>
            <a:pPr lvl="2"/>
            <a:endParaRPr lang="en-US" sz="2200" dirty="0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 sz="2200" dirty="0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5356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57200" y="193675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Solaris 10 with Two Zones</a:t>
            </a:r>
          </a:p>
        </p:txBody>
      </p:sp>
      <p:pic>
        <p:nvPicPr>
          <p:cNvPr id="36867" name="Content Placeholder 3" descr="16_07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374" r="-38374"/>
          <a:stretch>
            <a:fillRect/>
          </a:stretch>
        </p:blipFill>
        <p:spPr>
          <a:xfrm>
            <a:off x="615950" y="1236663"/>
            <a:ext cx="8229600" cy="4530725"/>
          </a:xfrm>
        </p:spPr>
      </p:pic>
    </p:spTree>
    <p:extLst>
      <p:ext uri="{BB962C8B-B14F-4D97-AF65-F5344CB8AC3E}">
        <p14:creationId xmlns:p14="http://schemas.microsoft.com/office/powerpoint/2010/main" val="18802914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>
          <a:xfrm>
            <a:off x="1036638" y="101600"/>
            <a:ext cx="8229600" cy="576263"/>
          </a:xfrm>
        </p:spPr>
        <p:txBody>
          <a:bodyPr/>
          <a:lstStyle/>
          <a:p>
            <a:r>
              <a:rPr lang="en-US" sz="2400">
                <a:latin typeface="Arial" charset="0"/>
                <a:ea typeface="MS PGothic" charset="0"/>
              </a:rPr>
              <a:t>Virtualization and Operating-System Components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849313" y="769938"/>
            <a:ext cx="7169150" cy="4530725"/>
          </a:xfrm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ＭＳ Ｐゴシック" charset="-128"/>
            </a:endParaRP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Now look at operating system aspects of virtualization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CPU scheduling, memory management, I/O, storage, and unique VM migration feature</a:t>
            </a:r>
          </a:p>
          <a:p>
            <a:pPr lvl="2">
              <a:defRPr/>
            </a:pPr>
            <a:r>
              <a:rPr lang="en-US" dirty="0">
                <a:ea typeface="ＭＳ Ｐゴシック" charset="0"/>
              </a:rPr>
              <a:t>How do VMMs schedule CPU use when guests believe they have dedicated CPUs?</a:t>
            </a:r>
          </a:p>
          <a:p>
            <a:pPr lvl="2">
              <a:defRPr/>
            </a:pPr>
            <a:r>
              <a:rPr lang="en-US" dirty="0">
                <a:ea typeface="ＭＳ Ｐゴシック" charset="0"/>
              </a:rPr>
              <a:t>How can memory management work when many guests require large amounts of memory?</a:t>
            </a:r>
          </a:p>
          <a:p>
            <a:pPr marL="857250" lvl="2" indent="0">
              <a:buFont typeface="Webdings" charset="0"/>
              <a:buNone/>
              <a:defRPr/>
            </a:pPr>
            <a:endParaRPr lang="en-US" dirty="0">
              <a:ea typeface="ＭＳ Ｐゴシック" charset="0"/>
            </a:endParaRPr>
          </a:p>
          <a:p>
            <a:pPr marL="457200" lvl="1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</a:endParaRPr>
          </a:p>
          <a:p>
            <a:pPr lvl="2">
              <a:defRPr/>
            </a:pPr>
            <a:endParaRPr lang="en-US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304804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>
          <a:xfrm>
            <a:off x="938213" y="150813"/>
            <a:ext cx="8229600" cy="576262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OS Component – CPU Scheduling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381000" y="1022350"/>
            <a:ext cx="8132763" cy="4745038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Even single-CPU systems act like multiprocessor ones when virtualized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One or more virtual CPUs per guest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Generally VMM has one or more physical CPUs and number of threads to run on them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Guests configured with certain number of VCPUs</a:t>
            </a:r>
          </a:p>
          <a:p>
            <a:pPr lvl="2">
              <a:defRPr/>
            </a:pPr>
            <a:r>
              <a:rPr lang="en-US" dirty="0">
                <a:ea typeface="ＭＳ Ｐゴシック" charset="0"/>
              </a:rPr>
              <a:t>Can be adjusted throughout life of VM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When enough CPUs for all guests -&gt; VMM can allocate dedicated CPUs, each guest much like native operating system managing its CPUs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Usually not enough CPUs -&gt; CPU </a:t>
            </a:r>
            <a:r>
              <a:rPr lang="en-US" b="1" dirty="0" err="1">
                <a:solidFill>
                  <a:srgbClr val="3366FF"/>
                </a:solidFill>
                <a:ea typeface="ＭＳ Ｐゴシック" charset="0"/>
                <a:cs typeface="ＭＳ Ｐゴシック" charset="0"/>
              </a:rPr>
              <a:t>overcommitment</a:t>
            </a:r>
            <a:endParaRPr lang="en-US" b="1" dirty="0">
              <a:solidFill>
                <a:srgbClr val="3366FF"/>
              </a:solidFill>
              <a:ea typeface="ＭＳ Ｐゴシック" charset="0"/>
              <a:cs typeface="ＭＳ Ｐゴシック" charset="0"/>
            </a:endParaRPr>
          </a:p>
          <a:p>
            <a:pPr lvl="2">
              <a:defRPr/>
            </a:pPr>
            <a:r>
              <a:rPr lang="en-US" dirty="0">
                <a:ea typeface="ＭＳ Ｐゴシック" charset="0"/>
              </a:rPr>
              <a:t>VMM can use standard scheduling algorithms to put threads on CPUs</a:t>
            </a:r>
          </a:p>
          <a:p>
            <a:pPr lvl="2">
              <a:defRPr/>
            </a:pPr>
            <a:r>
              <a:rPr lang="en-US" dirty="0">
                <a:ea typeface="ＭＳ Ｐゴシック" charset="0"/>
              </a:rPr>
              <a:t>Some add fairness aspect</a:t>
            </a:r>
          </a:p>
          <a:p>
            <a:pPr lvl="2">
              <a:defRPr/>
            </a:pPr>
            <a:endParaRPr lang="en-US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065850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1176338" y="123825"/>
            <a:ext cx="7921625" cy="576263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OS Component – CPU Scheduling (cont.)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idx="1"/>
          </p:nvPr>
        </p:nvSpPr>
        <p:spPr>
          <a:xfrm>
            <a:off x="862013" y="1092200"/>
            <a:ext cx="6818312" cy="4530725"/>
          </a:xfrm>
        </p:spPr>
        <p:txBody>
          <a:bodyPr/>
          <a:lstStyle/>
          <a:p>
            <a:r>
              <a:rPr lang="en-US">
                <a:latin typeface="Helvetica" charset="0"/>
                <a:ea typeface="MS PGothic" charset="0"/>
              </a:rPr>
              <a:t>Cycle stealing by VMM and oversubscription of CPUs means guests don’t get CPU cycles they expect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Consider timesharing scheduler in a guest trying to schedule 100ms time slices -&gt; each may take 100ms, 1 second, or longer</a:t>
            </a:r>
          </a:p>
          <a:p>
            <a:pPr lvl="2"/>
            <a:r>
              <a:rPr lang="en-US">
                <a:latin typeface="Helvetica" charset="0"/>
                <a:ea typeface="MS PGothic" charset="0"/>
              </a:rPr>
              <a:t>Poor response times for users of guest</a:t>
            </a:r>
          </a:p>
          <a:p>
            <a:pPr lvl="2"/>
            <a:r>
              <a:rPr lang="en-US">
                <a:latin typeface="Helvetica" charset="0"/>
                <a:ea typeface="MS PGothic" charset="0"/>
              </a:rPr>
              <a:t>Time-of-day clocks incorrect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Some VMMs provide application to run in each guest to fix time-of-day and provide other integration features</a:t>
            </a:r>
          </a:p>
          <a:p>
            <a:pPr lvl="1"/>
            <a:endParaRPr lang="en-US">
              <a:latin typeface="Helvetica" charset="0"/>
              <a:ea typeface="MS PGothic" charset="0"/>
            </a:endParaRPr>
          </a:p>
          <a:p>
            <a:pPr lvl="2"/>
            <a:endParaRPr lang="en-US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789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569913" y="179388"/>
            <a:ext cx="8229600" cy="576262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Implementation of VMMs (cont.)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862013" y="1120775"/>
            <a:ext cx="7704137" cy="4530725"/>
          </a:xfrm>
        </p:spPr>
        <p:txBody>
          <a:bodyPr/>
          <a:lstStyle/>
          <a:p>
            <a:r>
              <a:rPr lang="en-US">
                <a:latin typeface="Helvetica" charset="0"/>
                <a:ea typeface="MS PGothic" charset="0"/>
              </a:rPr>
              <a:t>Other variations include: </a:t>
            </a:r>
          </a:p>
          <a:p>
            <a:pPr lvl="1"/>
            <a:r>
              <a:rPr lang="en-US" sz="1600" b="1">
                <a:solidFill>
                  <a:srgbClr val="3366FF"/>
                </a:solidFill>
                <a:latin typeface="Helvetica" charset="0"/>
                <a:ea typeface="MS PGothic" charset="0"/>
              </a:rPr>
              <a:t>Paravirtualization</a:t>
            </a:r>
            <a:r>
              <a:rPr lang="en-US" sz="1600">
                <a:latin typeface="Helvetica" charset="0"/>
                <a:ea typeface="MS PGothic" charset="0"/>
              </a:rPr>
              <a:t> - Technique in which the guest operating system is modified to work in cooperation with the VMM to optimize performance </a:t>
            </a:r>
          </a:p>
          <a:p>
            <a:pPr lvl="1"/>
            <a:r>
              <a:rPr lang="en-US" sz="1600" b="1">
                <a:solidFill>
                  <a:srgbClr val="3366FF"/>
                </a:solidFill>
                <a:latin typeface="Helvetica" charset="0"/>
                <a:ea typeface="MS PGothic" charset="0"/>
              </a:rPr>
              <a:t>Programming-environment virtualization </a:t>
            </a:r>
            <a:r>
              <a:rPr lang="en-US" sz="1600">
                <a:latin typeface="Helvetica" charset="0"/>
                <a:ea typeface="MS PGothic" charset="0"/>
              </a:rPr>
              <a:t>- VMMs do not virtualize real hardware but instead create an optimized virtual system</a:t>
            </a:r>
          </a:p>
          <a:p>
            <a:pPr lvl="2"/>
            <a:r>
              <a:rPr lang="en-US" sz="1600">
                <a:latin typeface="Helvetica" charset="0"/>
                <a:ea typeface="MS PGothic" charset="0"/>
              </a:rPr>
              <a:t>Used by Oracle Java and Microsoft.Net</a:t>
            </a:r>
          </a:p>
          <a:p>
            <a:pPr lvl="1"/>
            <a:r>
              <a:rPr lang="en-US" sz="1600" b="1">
                <a:solidFill>
                  <a:srgbClr val="3366FF"/>
                </a:solidFill>
                <a:latin typeface="Helvetica" charset="0"/>
                <a:ea typeface="MS PGothic" charset="0"/>
              </a:rPr>
              <a:t>Emulators</a:t>
            </a:r>
            <a:r>
              <a:rPr lang="en-US" sz="1600" b="1">
                <a:latin typeface="Helvetica" charset="0"/>
                <a:ea typeface="MS PGothic" charset="0"/>
              </a:rPr>
              <a:t> – </a:t>
            </a:r>
            <a:r>
              <a:rPr lang="en-US" sz="1600">
                <a:latin typeface="Helvetica" charset="0"/>
                <a:ea typeface="MS PGothic" charset="0"/>
              </a:rPr>
              <a:t>Allow applications written for one hardware environment to run on a very different hardware environment, such as a different type of CPU</a:t>
            </a:r>
          </a:p>
          <a:p>
            <a:pPr lvl="1"/>
            <a:r>
              <a:rPr lang="en-US" sz="1600" b="1">
                <a:solidFill>
                  <a:srgbClr val="3366FF"/>
                </a:solidFill>
                <a:latin typeface="Helvetica" charset="0"/>
                <a:ea typeface="MS PGothic" charset="0"/>
              </a:rPr>
              <a:t>Application containment </a:t>
            </a:r>
            <a:r>
              <a:rPr lang="en-US" sz="1600">
                <a:latin typeface="Helvetica" charset="0"/>
                <a:ea typeface="MS PGothic" charset="0"/>
              </a:rPr>
              <a:t>- Not virtualization at all but rather provides virtualization-like features by segregating applications from the operating system, making them more secure, manageable</a:t>
            </a:r>
          </a:p>
          <a:p>
            <a:pPr lvl="2"/>
            <a:r>
              <a:rPr lang="en-US" sz="1600">
                <a:latin typeface="Helvetica" charset="0"/>
                <a:ea typeface="MS PGothic" charset="0"/>
              </a:rPr>
              <a:t>Including Oracle Solaris Zones, BSD Jails, and IBM AIX WPARs </a:t>
            </a:r>
          </a:p>
          <a:p>
            <a:r>
              <a:rPr lang="en-US">
                <a:latin typeface="Helvetica" charset="0"/>
                <a:ea typeface="MS PGothic" charset="0"/>
              </a:rPr>
              <a:t>Much variation due to breadth, depth and importance of virtualization in modern computing</a:t>
            </a:r>
          </a:p>
          <a:p>
            <a:pPr lvl="1"/>
            <a:endParaRPr lang="en-US">
              <a:latin typeface="Helvetica" charset="0"/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192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1122363" y="136525"/>
            <a:ext cx="8229600" cy="576263"/>
          </a:xfrm>
        </p:spPr>
        <p:txBody>
          <a:bodyPr/>
          <a:lstStyle/>
          <a:p>
            <a:r>
              <a:rPr lang="en-US" sz="3000">
                <a:latin typeface="Arial" charset="0"/>
                <a:ea typeface="MS PGothic" charset="0"/>
              </a:rPr>
              <a:t>OS Component – Memory Management</a:t>
            </a:r>
          </a:p>
        </p:txBody>
      </p:sp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228600" y="1092200"/>
            <a:ext cx="8686800" cy="4816475"/>
          </a:xfrm>
        </p:spPr>
        <p:txBody>
          <a:bodyPr/>
          <a:lstStyle/>
          <a:p>
            <a:pPr>
              <a:defRPr/>
            </a:pPr>
            <a:r>
              <a:rPr lang="en-US" sz="2000" dirty="0">
                <a:ea typeface="ＭＳ Ｐゴシック" charset="0"/>
                <a:cs typeface="ＭＳ Ｐゴシック" charset="-128"/>
              </a:rPr>
              <a:t>Also suffers from oversubscription -&gt; requires extra management efficiency from VMM</a:t>
            </a:r>
          </a:p>
          <a:p>
            <a:pPr>
              <a:defRPr/>
            </a:pPr>
            <a:r>
              <a:rPr lang="en-US" sz="2000" dirty="0">
                <a:ea typeface="ＭＳ Ｐゴシック" charset="0"/>
                <a:cs typeface="ＭＳ Ｐゴシック" charset="-128"/>
              </a:rPr>
              <a:t>For example, VMware ESX guests have a configured amount of physical memory, then ESX uses 3 methods of memory management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sz="2000" dirty="0">
                <a:ea typeface="ＭＳ Ｐゴシック" charset="0"/>
              </a:rPr>
              <a:t>Double-paging, in which the guest page table indicates a page is in a physical frame but the VMM moves some of those pages to backing store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sz="2000" dirty="0">
                <a:ea typeface="ＭＳ Ｐゴシック" charset="0"/>
              </a:rPr>
              <a:t>Install a </a:t>
            </a:r>
            <a:r>
              <a:rPr lang="en-US" sz="2000" b="1" dirty="0">
                <a:solidFill>
                  <a:srgbClr val="3366FF"/>
                </a:solidFill>
                <a:ea typeface="ＭＳ Ｐゴシック" charset="0"/>
                <a:cs typeface="ＭＳ Ｐゴシック" charset="0"/>
              </a:rPr>
              <a:t>pseudo-device driver </a:t>
            </a:r>
            <a:r>
              <a:rPr lang="en-US" sz="2000" dirty="0">
                <a:ea typeface="ＭＳ Ｐゴシック" charset="0"/>
              </a:rPr>
              <a:t>in each guest (it looks like a device driver to the guest kernel but really just adds kernel-mode code to the guest) </a:t>
            </a:r>
          </a:p>
          <a:p>
            <a:pPr marL="1143000" lvl="2" indent="-342900">
              <a:defRPr/>
            </a:pPr>
            <a:r>
              <a:rPr lang="en-US" b="1" dirty="0">
                <a:solidFill>
                  <a:srgbClr val="3366FF"/>
                </a:solidFill>
                <a:ea typeface="ＭＳ Ｐゴシック" charset="0"/>
                <a:cs typeface="ＭＳ Ｐゴシック" charset="0"/>
              </a:rPr>
              <a:t>Balloon</a:t>
            </a:r>
            <a:r>
              <a:rPr lang="en-US" dirty="0">
                <a:ea typeface="ＭＳ Ｐゴシック" charset="0"/>
              </a:rPr>
              <a:t> memory manager communicates with VMM and is told to allocate or </a:t>
            </a:r>
            <a:r>
              <a:rPr lang="en-US" dirty="0" err="1">
                <a:ea typeface="ＭＳ Ｐゴシック" charset="0"/>
              </a:rPr>
              <a:t>deallocate</a:t>
            </a:r>
            <a:r>
              <a:rPr lang="en-US" dirty="0">
                <a:ea typeface="ＭＳ Ｐゴシック" charset="0"/>
              </a:rPr>
              <a:t> memory to decrease or increase physical memory use of guest, causing guest OS to free or have more memory available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sz="2000" dirty="0" err="1">
                <a:ea typeface="ＭＳ Ｐゴシック" charset="0"/>
              </a:rPr>
              <a:t>Deduplication</a:t>
            </a:r>
            <a:r>
              <a:rPr lang="en-US" sz="2000" dirty="0">
                <a:ea typeface="ＭＳ Ｐゴシック" charset="0"/>
              </a:rPr>
              <a:t> by VMM determining if same page loaded more than once, memory mapping the same page into multiple guests</a:t>
            </a:r>
          </a:p>
          <a:p>
            <a:pPr marL="800100" lvl="1" indent="-342900">
              <a:buFont typeface="+mj-lt"/>
              <a:buAutoNum type="arabicPeriod"/>
              <a:defRPr/>
            </a:pPr>
            <a:endParaRPr lang="en-US" sz="2000" dirty="0">
              <a:ea typeface="ＭＳ Ｐゴシック" charset="0"/>
            </a:endParaRPr>
          </a:p>
          <a:p>
            <a:pPr marL="457200" lvl="1" indent="0">
              <a:buFont typeface="Monotype Sorts" charset="0"/>
              <a:buNone/>
              <a:defRPr/>
            </a:pPr>
            <a:endParaRPr lang="en-US" sz="2000" dirty="0">
              <a:ea typeface="ＭＳ Ｐゴシック" charset="0"/>
            </a:endParaRPr>
          </a:p>
          <a:p>
            <a:pPr lvl="2">
              <a:defRPr/>
            </a:pPr>
            <a:endParaRPr lang="en-US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sz="2000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087107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>
          <a:xfrm>
            <a:off x="671513" y="165100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OS Component – I/O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835025" y="993775"/>
            <a:ext cx="7651750" cy="485775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Easier for VMMs to integrate with guests because I/O has lots of variation</a:t>
            </a:r>
          </a:p>
          <a:p>
            <a:pPr lvl="1">
              <a:defRPr/>
            </a:pPr>
            <a:r>
              <a:rPr lang="en-US" sz="1600" dirty="0">
                <a:ea typeface="ＭＳ Ｐゴシック" charset="0"/>
              </a:rPr>
              <a:t>Already somewhat segregated / flexible via device drivers</a:t>
            </a:r>
          </a:p>
          <a:p>
            <a:pPr lvl="1">
              <a:defRPr/>
            </a:pPr>
            <a:r>
              <a:rPr lang="en-US" sz="1600" dirty="0">
                <a:ea typeface="ＭＳ Ｐゴシック" charset="0"/>
              </a:rPr>
              <a:t>VMM can provide new devices and device drivers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But overall I/O is complicated for VMMs</a:t>
            </a:r>
          </a:p>
          <a:p>
            <a:pPr lvl="1">
              <a:defRPr/>
            </a:pPr>
            <a:r>
              <a:rPr lang="en-US" sz="1600" dirty="0">
                <a:ea typeface="ＭＳ Ｐゴシック" charset="0"/>
              </a:rPr>
              <a:t>Many short paths for I/O in standard </a:t>
            </a:r>
            <a:r>
              <a:rPr lang="en-US" sz="1600" dirty="0" err="1">
                <a:ea typeface="ＭＳ Ｐゴシック" charset="0"/>
              </a:rPr>
              <a:t>OSes</a:t>
            </a:r>
            <a:r>
              <a:rPr lang="en-US" sz="1600" dirty="0">
                <a:ea typeface="ＭＳ Ｐゴシック" charset="0"/>
              </a:rPr>
              <a:t> for improved performance</a:t>
            </a:r>
          </a:p>
          <a:p>
            <a:pPr lvl="1">
              <a:defRPr/>
            </a:pPr>
            <a:r>
              <a:rPr lang="en-US" sz="1600" dirty="0">
                <a:ea typeface="ＭＳ Ｐゴシック" charset="0"/>
              </a:rPr>
              <a:t>Less hypervisor needs to do for I/O for guests, the better</a:t>
            </a:r>
          </a:p>
          <a:p>
            <a:pPr lvl="1">
              <a:defRPr/>
            </a:pPr>
            <a:r>
              <a:rPr lang="en-US" sz="1600" dirty="0">
                <a:ea typeface="ＭＳ Ｐゴシック" charset="0"/>
              </a:rPr>
              <a:t>Possibilities include direct device access, DMA pass-through, direct interrupt delivery </a:t>
            </a:r>
          </a:p>
          <a:p>
            <a:pPr lvl="2">
              <a:defRPr/>
            </a:pPr>
            <a:r>
              <a:rPr lang="en-US" sz="1600" dirty="0">
                <a:ea typeface="ＭＳ Ｐゴシック" charset="0"/>
              </a:rPr>
              <a:t>Again, HW support needed for these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Networking also complex as VMM and guests all need network access</a:t>
            </a:r>
          </a:p>
          <a:p>
            <a:pPr lvl="1">
              <a:defRPr/>
            </a:pPr>
            <a:r>
              <a:rPr lang="en-US" sz="1600" dirty="0">
                <a:ea typeface="ＭＳ Ｐゴシック" charset="0"/>
              </a:rPr>
              <a:t>VMM can </a:t>
            </a:r>
            <a:r>
              <a:rPr lang="en-US" sz="1600" b="1" dirty="0">
                <a:solidFill>
                  <a:srgbClr val="3366FF"/>
                </a:solidFill>
                <a:ea typeface="ＭＳ Ｐゴシック" charset="0"/>
              </a:rPr>
              <a:t>bridge</a:t>
            </a:r>
            <a:r>
              <a:rPr lang="en-US" sz="1600" dirty="0">
                <a:ea typeface="ＭＳ Ｐゴシック" charset="0"/>
              </a:rPr>
              <a:t> guest to network (allowing direct access)</a:t>
            </a:r>
          </a:p>
          <a:p>
            <a:pPr lvl="1">
              <a:defRPr/>
            </a:pPr>
            <a:r>
              <a:rPr lang="en-US" sz="1600" dirty="0">
                <a:ea typeface="ＭＳ Ｐゴシック" charset="0"/>
              </a:rPr>
              <a:t>And / or provide </a:t>
            </a:r>
            <a:r>
              <a:rPr lang="en-US" sz="1600" b="1" dirty="0">
                <a:solidFill>
                  <a:srgbClr val="3366FF"/>
                </a:solidFill>
                <a:ea typeface="ＭＳ Ｐゴシック" charset="0"/>
              </a:rPr>
              <a:t>network address translation </a:t>
            </a:r>
            <a:r>
              <a:rPr lang="en-US" sz="1600" dirty="0">
                <a:ea typeface="ＭＳ Ｐゴシック" charset="0"/>
              </a:rPr>
              <a:t>(</a:t>
            </a:r>
            <a:r>
              <a:rPr lang="en-US" sz="1600" b="1" dirty="0">
                <a:solidFill>
                  <a:srgbClr val="3366FF"/>
                </a:solidFill>
                <a:ea typeface="ＭＳ Ｐゴシック" charset="0"/>
              </a:rPr>
              <a:t>NAT</a:t>
            </a:r>
            <a:r>
              <a:rPr lang="en-US" sz="1600" dirty="0">
                <a:ea typeface="ＭＳ Ｐゴシック" charset="0"/>
              </a:rPr>
              <a:t>)</a:t>
            </a:r>
          </a:p>
          <a:p>
            <a:pPr lvl="2">
              <a:defRPr/>
            </a:pPr>
            <a:r>
              <a:rPr lang="en-US" sz="1600" dirty="0">
                <a:ea typeface="ＭＳ Ｐゴシック" charset="0"/>
              </a:rPr>
              <a:t>NAT address local to machine on which guest is running, VMM provides address translation to guest to hide its address</a:t>
            </a:r>
          </a:p>
          <a:p>
            <a:pPr lvl="2">
              <a:defRPr/>
            </a:pPr>
            <a:endParaRPr lang="en-US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2237738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152400" y="165100"/>
            <a:ext cx="9002713" cy="576263"/>
          </a:xfrm>
        </p:spPr>
        <p:txBody>
          <a:bodyPr/>
          <a:lstStyle/>
          <a:p>
            <a:r>
              <a:rPr lang="en-US" sz="3200" dirty="0">
                <a:latin typeface="Arial" charset="0"/>
                <a:ea typeface="MS PGothic" charset="0"/>
              </a:rPr>
              <a:t>OS Component – Storage Management</a:t>
            </a:r>
          </a:p>
        </p:txBody>
      </p:sp>
      <p:sp>
        <p:nvSpPr>
          <p:cNvPr id="43011" name="Content Placeholder 2"/>
          <p:cNvSpPr>
            <a:spLocks noGrp="1"/>
          </p:cNvSpPr>
          <p:nvPr>
            <p:ph idx="1"/>
          </p:nvPr>
        </p:nvSpPr>
        <p:spPr>
          <a:xfrm>
            <a:off x="152400" y="1114425"/>
            <a:ext cx="8991600" cy="4829175"/>
          </a:xfrm>
        </p:spPr>
        <p:txBody>
          <a:bodyPr/>
          <a:lstStyle/>
          <a:p>
            <a:r>
              <a:rPr lang="en-US" sz="2200" dirty="0">
                <a:latin typeface="Helvetica" charset="0"/>
                <a:ea typeface="MS PGothic" charset="0"/>
              </a:rPr>
              <a:t>Both boot disk and general data access need  be provided by VMM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Need to support potentially dozens of guests per VMM (so standard disk partitioning not sufficient)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Type 1 – storage guest root disks and </a:t>
            </a:r>
            <a:r>
              <a:rPr lang="en-US" sz="2200" dirty="0" err="1">
                <a:latin typeface="Helvetica" charset="0"/>
                <a:ea typeface="MS PGothic" charset="0"/>
              </a:rPr>
              <a:t>config</a:t>
            </a:r>
            <a:r>
              <a:rPr lang="en-US" sz="2200" dirty="0">
                <a:latin typeface="Helvetica" charset="0"/>
                <a:ea typeface="MS PGothic" charset="0"/>
              </a:rPr>
              <a:t> information within file system provided by VMM as a </a:t>
            </a:r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disk image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Type 2 – store as files in file system provided by host OS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Duplicate file -&gt; create new guest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Move file to another system -&gt; move guest</a:t>
            </a:r>
          </a:p>
          <a:p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Physical-to-virtual </a:t>
            </a:r>
            <a:r>
              <a:rPr lang="en-US" sz="2200" dirty="0">
                <a:latin typeface="Helvetica" charset="0"/>
                <a:ea typeface="MS PGothic" charset="0"/>
              </a:rPr>
              <a:t>(</a:t>
            </a:r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P-to-V</a:t>
            </a:r>
            <a:r>
              <a:rPr lang="en-US" sz="2200" dirty="0">
                <a:latin typeface="Helvetica" charset="0"/>
                <a:ea typeface="MS PGothic" charset="0"/>
              </a:rPr>
              <a:t>) convert native disk blocks into VMM format</a:t>
            </a:r>
          </a:p>
          <a:p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Virtual-to-physical </a:t>
            </a:r>
            <a:r>
              <a:rPr lang="en-US" sz="2200" dirty="0">
                <a:latin typeface="Helvetica" charset="0"/>
                <a:ea typeface="MS PGothic" charset="0"/>
              </a:rPr>
              <a:t>(</a:t>
            </a:r>
            <a:r>
              <a:rPr lang="en-US" sz="2200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V-to-P</a:t>
            </a:r>
            <a:r>
              <a:rPr lang="en-US" sz="2200" dirty="0">
                <a:latin typeface="Helvetica" charset="0"/>
                <a:ea typeface="MS PGothic" charset="0"/>
              </a:rPr>
              <a:t>) convert from virtual format to native or disk format</a:t>
            </a:r>
          </a:p>
          <a:p>
            <a:r>
              <a:rPr lang="en-US" sz="2200" dirty="0">
                <a:latin typeface="Helvetica" charset="0"/>
                <a:ea typeface="MS PGothic" charset="0"/>
              </a:rPr>
              <a:t>VMM also needs to provide access to network attached storage (just networking) and other disk images, disk partitions, disks, </a:t>
            </a:r>
            <a:r>
              <a:rPr lang="en-US" sz="2200" dirty="0" err="1">
                <a:latin typeface="Helvetica" charset="0"/>
                <a:ea typeface="MS PGothic" charset="0"/>
              </a:rPr>
              <a:t>etc</a:t>
            </a:r>
            <a:endParaRPr lang="en-US" sz="2200" dirty="0">
              <a:latin typeface="Helvetica" charset="0"/>
              <a:ea typeface="MS PGothic" charset="0"/>
            </a:endParaRPr>
          </a:p>
          <a:p>
            <a:pPr marL="457200" lvl="1" indent="0">
              <a:buFont typeface="Monotype Sorts" charset="0"/>
              <a:buNone/>
            </a:pPr>
            <a:endParaRPr lang="en-US" sz="2200" dirty="0">
              <a:latin typeface="Helvetica" charset="0"/>
              <a:ea typeface="MS PGothic" charset="0"/>
            </a:endParaRPr>
          </a:p>
          <a:p>
            <a:pPr lvl="2"/>
            <a:endParaRPr lang="en-US" sz="2200" dirty="0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 sz="2200" dirty="0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6589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784225" y="123825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OS Component – Live Migration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76200" y="820738"/>
            <a:ext cx="9067799" cy="4970462"/>
          </a:xfrm>
        </p:spPr>
        <p:txBody>
          <a:bodyPr/>
          <a:lstStyle/>
          <a:p>
            <a:r>
              <a:rPr lang="en-US" sz="2000" dirty="0">
                <a:latin typeface="Helvetica" charset="0"/>
                <a:ea typeface="MS PGothic" charset="0"/>
              </a:rPr>
              <a:t>Taking advantage of VMM features leads to new functionality not found on general operating systems such as live migration</a:t>
            </a:r>
          </a:p>
          <a:p>
            <a:r>
              <a:rPr lang="en-US" sz="2000" dirty="0">
                <a:latin typeface="Helvetica" charset="0"/>
                <a:ea typeface="MS PGothic" charset="0"/>
              </a:rPr>
              <a:t>Running guest can be moved between systems, without interrupting user access to the guest or its apps</a:t>
            </a:r>
          </a:p>
          <a:p>
            <a:r>
              <a:rPr lang="en-US" sz="2000" dirty="0">
                <a:latin typeface="Helvetica" charset="0"/>
                <a:ea typeface="MS PGothic" charset="0"/>
              </a:rPr>
              <a:t>Very useful for resource management, maintenance downtime windows, </a:t>
            </a:r>
            <a:r>
              <a:rPr lang="en-US" sz="2000" dirty="0" err="1">
                <a:latin typeface="Helvetica" charset="0"/>
                <a:ea typeface="MS PGothic" charset="0"/>
              </a:rPr>
              <a:t>etc</a:t>
            </a:r>
            <a:endParaRPr lang="en-US" sz="2000" dirty="0">
              <a:latin typeface="Helvetica" charset="0"/>
              <a:ea typeface="MS PGothic" charset="0"/>
            </a:endParaRPr>
          </a:p>
          <a:p>
            <a:pPr lvl="1">
              <a:buFont typeface="Arial" charset="0"/>
              <a:buAutoNum type="arabicPeriod"/>
            </a:pPr>
            <a:r>
              <a:rPr lang="en-US" sz="2000" dirty="0">
                <a:latin typeface="Helvetica" charset="0"/>
                <a:ea typeface="MS PGothic" charset="0"/>
              </a:rPr>
              <a:t>The source VMM establishes a connection with the target VMM</a:t>
            </a:r>
          </a:p>
          <a:p>
            <a:pPr lvl="1">
              <a:buFont typeface="Arial" charset="0"/>
              <a:buAutoNum type="arabicPeriod"/>
            </a:pPr>
            <a:r>
              <a:rPr lang="en-US" sz="2000" dirty="0">
                <a:latin typeface="Helvetica" charset="0"/>
                <a:ea typeface="MS PGothic" charset="0"/>
              </a:rPr>
              <a:t>The target creates a new guest by creating a new VCPU, </a:t>
            </a:r>
            <a:r>
              <a:rPr lang="en-US" sz="2000" dirty="0" err="1">
                <a:latin typeface="Helvetica" charset="0"/>
                <a:ea typeface="MS PGothic" charset="0"/>
              </a:rPr>
              <a:t>etc</a:t>
            </a:r>
            <a:r>
              <a:rPr lang="en-US" sz="2000" dirty="0">
                <a:latin typeface="Helvetica" charset="0"/>
                <a:ea typeface="MS PGothic" charset="0"/>
              </a:rPr>
              <a:t> </a:t>
            </a:r>
          </a:p>
          <a:p>
            <a:pPr lvl="1">
              <a:buFont typeface="Arial" charset="0"/>
              <a:buAutoNum type="arabicPeriod"/>
            </a:pPr>
            <a:r>
              <a:rPr lang="en-US" sz="2000" dirty="0">
                <a:latin typeface="Helvetica" charset="0"/>
                <a:ea typeface="MS PGothic" charset="0"/>
              </a:rPr>
              <a:t>The source sends all read-only guest memory pages to the target</a:t>
            </a:r>
          </a:p>
          <a:p>
            <a:pPr lvl="1">
              <a:buFont typeface="Arial" charset="0"/>
              <a:buAutoNum type="arabicPeriod"/>
            </a:pPr>
            <a:r>
              <a:rPr lang="en-US" sz="2000" dirty="0">
                <a:latin typeface="Helvetica" charset="0"/>
                <a:ea typeface="MS PGothic" charset="0"/>
              </a:rPr>
              <a:t>The source sends all read-write pages to the target, marking them as clean </a:t>
            </a:r>
          </a:p>
          <a:p>
            <a:pPr lvl="1">
              <a:buFont typeface="Arial" charset="0"/>
              <a:buAutoNum type="arabicPeriod"/>
            </a:pPr>
            <a:r>
              <a:rPr lang="en-US" sz="2000" dirty="0">
                <a:latin typeface="Helvetica" charset="0"/>
                <a:ea typeface="MS PGothic" charset="0"/>
              </a:rPr>
              <a:t>The source repeats step 4, as during that step some pages were probably modified by the guest and are now dirty</a:t>
            </a:r>
          </a:p>
          <a:p>
            <a:pPr lvl="1">
              <a:buFont typeface="Arial" charset="0"/>
              <a:buAutoNum type="arabicPeriod"/>
            </a:pPr>
            <a:r>
              <a:rPr lang="en-US" sz="2000" dirty="0">
                <a:latin typeface="Helvetica" charset="0"/>
                <a:ea typeface="MS PGothic" charset="0"/>
              </a:rPr>
              <a:t>When cycle of steps 4 and 5 becomes very short, source VMM freezes guest, sends VCPU’s final state, sends other state details, sends final dirty pages, and tells target to start running the guest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Once target acknowledges that guest running, source terminates guest</a:t>
            </a:r>
          </a:p>
          <a:p>
            <a:pPr lvl="2"/>
            <a:endParaRPr lang="en-US" dirty="0">
              <a:latin typeface="Helvetica" charset="0"/>
              <a:ea typeface="MS PGothic" charset="0"/>
            </a:endParaRPr>
          </a:p>
          <a:p>
            <a:pPr>
              <a:buFont typeface="Monotype Sorts" charset="0"/>
              <a:buNone/>
            </a:pPr>
            <a:endParaRPr lang="en-US" sz="2000" dirty="0">
              <a:latin typeface="Courier New" charset="0"/>
              <a:ea typeface="MS PGothic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4502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>
          <a:xfrm>
            <a:off x="1173163" y="123825"/>
            <a:ext cx="8001000" cy="576263"/>
          </a:xfrm>
        </p:spPr>
        <p:txBody>
          <a:bodyPr/>
          <a:lstStyle/>
          <a:p>
            <a:r>
              <a:rPr lang="en-US" sz="2800">
                <a:latin typeface="Arial" charset="0"/>
                <a:ea typeface="MS PGothic" charset="0"/>
              </a:rPr>
              <a:t>Live Migration of Guest Between Servers</a:t>
            </a:r>
          </a:p>
        </p:txBody>
      </p:sp>
      <p:pic>
        <p:nvPicPr>
          <p:cNvPr id="45059" name="Content Placeholder 3" descr="16_08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900" b="-17900"/>
          <a:stretch>
            <a:fillRect/>
          </a:stretch>
        </p:blipFill>
        <p:spPr>
          <a:xfrm>
            <a:off x="1031875" y="1068388"/>
            <a:ext cx="7454900" cy="4105275"/>
          </a:xfrm>
        </p:spPr>
      </p:pic>
    </p:spTree>
    <p:extLst>
      <p:ext uri="{BB962C8B-B14F-4D97-AF65-F5344CB8AC3E}">
        <p14:creationId xmlns:p14="http://schemas.microsoft.com/office/powerpoint/2010/main" val="15835822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>
          <a:xfrm>
            <a:off x="671513" y="136525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Examples - VMware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152400" y="727075"/>
            <a:ext cx="8458199" cy="4530725"/>
          </a:xfrm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ＭＳ Ｐゴシック" charset="-128"/>
            </a:endParaRP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VMware Workstation runs on x86, provides VMM for guests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Runs as application on other native, installed host operating system -&gt; Type 2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Lots of guests possible, including Windows, Linux, </a:t>
            </a:r>
            <a:r>
              <a:rPr lang="en-US" dirty="0" err="1">
                <a:ea typeface="ＭＳ Ｐゴシック" charset="0"/>
                <a:cs typeface="ＭＳ Ｐゴシック" charset="-128"/>
              </a:rPr>
              <a:t>etc</a:t>
            </a:r>
            <a:r>
              <a:rPr lang="en-US" dirty="0">
                <a:ea typeface="ＭＳ Ｐゴシック" charset="0"/>
                <a:cs typeface="ＭＳ Ｐゴシック" charset="-128"/>
              </a:rPr>
              <a:t> all runnable concurrently (as resources allow)</a:t>
            </a: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Virtualization layer abstracts underlying HW, providing guest with is own virtual CPUs, memory, disk drives, network interfaces, </a:t>
            </a:r>
            <a:r>
              <a:rPr lang="en-US" dirty="0" err="1">
                <a:ea typeface="ＭＳ Ｐゴシック" charset="0"/>
                <a:cs typeface="ＭＳ Ｐゴシック" charset="-128"/>
              </a:rPr>
              <a:t>etc</a:t>
            </a:r>
            <a:endParaRPr lang="en-US" dirty="0">
              <a:ea typeface="ＭＳ Ｐゴシック" charset="0"/>
              <a:cs typeface="ＭＳ Ｐゴシック" charset="-128"/>
            </a:endParaRPr>
          </a:p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Physical disks can be provided to guests, or virtual physical disks (just files within host file system)</a:t>
            </a: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-128"/>
            </a:endParaRPr>
          </a:p>
          <a:p>
            <a:pPr marL="457200" lvl="1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</a:endParaRPr>
          </a:p>
          <a:p>
            <a:pPr lvl="2">
              <a:defRPr/>
            </a:pPr>
            <a:endParaRPr lang="en-US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2415423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>
          <a:xfrm>
            <a:off x="1033463" y="165100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VMware Workstation Architecture</a:t>
            </a:r>
          </a:p>
        </p:txBody>
      </p:sp>
      <p:pic>
        <p:nvPicPr>
          <p:cNvPr id="47107" name="Content Placeholder 3" descr="16_09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153" r="-14153"/>
          <a:stretch>
            <a:fillRect/>
          </a:stretch>
        </p:blipFill>
        <p:spPr>
          <a:xfrm>
            <a:off x="1152525" y="1181100"/>
            <a:ext cx="7627938" cy="4200525"/>
          </a:xfrm>
        </p:spPr>
      </p:pic>
    </p:spTree>
    <p:extLst>
      <p:ext uri="{BB962C8B-B14F-4D97-AF65-F5344CB8AC3E}">
        <p14:creationId xmlns:p14="http://schemas.microsoft.com/office/powerpoint/2010/main" val="13378281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798513" y="150813"/>
            <a:ext cx="8229600" cy="576262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Examples – Java Virtual Machine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83457" y="609600"/>
            <a:ext cx="8951913" cy="4800600"/>
          </a:xfrm>
        </p:spPr>
        <p:txBody>
          <a:bodyPr/>
          <a:lstStyle/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Example of programming-environment virtualization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Very popular language / application environment invented by Sun Microsystems in 1995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Write once, run anywhere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Includes language specification (Java), API library, Java virtual machine (JVM)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Java objects specified by class construct, Java program is one or more objects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Each Java object compiled into architecture-neutral </a:t>
            </a:r>
            <a:r>
              <a:rPr lang="en-US" sz="2400" b="1" dirty="0" err="1">
                <a:solidFill>
                  <a:srgbClr val="3366FF"/>
                </a:solidFill>
                <a:ea typeface="ＭＳ Ｐゴシック" charset="0"/>
                <a:cs typeface="ＭＳ Ｐゴシック" charset="-128"/>
              </a:rPr>
              <a:t>bytecode</a:t>
            </a:r>
            <a:r>
              <a:rPr lang="en-US" sz="2400" dirty="0">
                <a:ea typeface="ＭＳ Ｐゴシック" charset="0"/>
                <a:cs typeface="ＭＳ Ｐゴシック" charset="-128"/>
              </a:rPr>
              <a:t> output (</a:t>
            </a:r>
            <a:r>
              <a:rPr lang="en-US" sz="2400" b="1" dirty="0">
                <a:latin typeface="Courier New"/>
                <a:ea typeface="ＭＳ Ｐゴシック" charset="0"/>
                <a:cs typeface="Courier New"/>
              </a:rPr>
              <a:t>.class</a:t>
            </a:r>
            <a:r>
              <a:rPr lang="en-US" sz="2400" dirty="0">
                <a:ea typeface="ＭＳ Ｐゴシック" charset="0"/>
                <a:cs typeface="ＭＳ Ｐゴシック" charset="-128"/>
              </a:rPr>
              <a:t>) which JVM </a:t>
            </a:r>
            <a:r>
              <a:rPr lang="en-US" sz="2400" b="1" dirty="0">
                <a:solidFill>
                  <a:srgbClr val="3366FF"/>
                </a:solidFill>
                <a:ea typeface="ＭＳ Ｐゴシック" charset="0"/>
                <a:cs typeface="ＭＳ Ｐゴシック" charset="-128"/>
              </a:rPr>
              <a:t>class loader </a:t>
            </a:r>
            <a:r>
              <a:rPr lang="en-US" sz="2400" dirty="0">
                <a:ea typeface="ＭＳ Ｐゴシック" charset="0"/>
                <a:cs typeface="ＭＳ Ｐゴシック" charset="-128"/>
              </a:rPr>
              <a:t>loads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JVM compiled per architecture, reads </a:t>
            </a:r>
            <a:r>
              <a:rPr lang="en-US" sz="2400" dirty="0" err="1">
                <a:ea typeface="ＭＳ Ｐゴシック" charset="0"/>
                <a:cs typeface="ＭＳ Ｐゴシック" charset="-128"/>
              </a:rPr>
              <a:t>bytecode</a:t>
            </a:r>
            <a:r>
              <a:rPr lang="en-US" sz="2400" dirty="0">
                <a:ea typeface="ＭＳ Ｐゴシック" charset="0"/>
                <a:cs typeface="ＭＳ Ｐゴシック" charset="-128"/>
              </a:rPr>
              <a:t> and executes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Includes </a:t>
            </a:r>
            <a:r>
              <a:rPr lang="en-US" sz="2400" b="1" dirty="0">
                <a:solidFill>
                  <a:srgbClr val="3366FF"/>
                </a:solidFill>
                <a:ea typeface="ＭＳ Ｐゴシック" charset="0"/>
                <a:cs typeface="ＭＳ Ｐゴシック" charset="-128"/>
              </a:rPr>
              <a:t>garbage collection </a:t>
            </a:r>
            <a:r>
              <a:rPr lang="en-US" sz="2400" dirty="0">
                <a:ea typeface="ＭＳ Ｐゴシック" charset="0"/>
                <a:cs typeface="ＭＳ Ｐゴシック" charset="-128"/>
              </a:rPr>
              <a:t>to reclaim memory no longer in use</a:t>
            </a:r>
          </a:p>
          <a:p>
            <a:pPr>
              <a:defRPr/>
            </a:pPr>
            <a:r>
              <a:rPr lang="en-US" sz="2400" dirty="0">
                <a:ea typeface="ＭＳ Ｐゴシック" charset="0"/>
                <a:cs typeface="ＭＳ Ｐゴシック" charset="-128"/>
              </a:rPr>
              <a:t>Made faster by </a:t>
            </a:r>
            <a:r>
              <a:rPr lang="en-US" sz="2400" b="1" dirty="0">
                <a:solidFill>
                  <a:srgbClr val="3366FF"/>
                </a:solidFill>
                <a:ea typeface="ＭＳ Ｐゴシック" charset="0"/>
                <a:cs typeface="ＭＳ Ｐゴシック" charset="-128"/>
              </a:rPr>
              <a:t>just-in-time </a:t>
            </a:r>
            <a:r>
              <a:rPr lang="en-US" sz="2400" dirty="0">
                <a:ea typeface="ＭＳ Ｐゴシック" charset="0"/>
                <a:cs typeface="ＭＳ Ｐゴシック" charset="-128"/>
              </a:rPr>
              <a:t>(</a:t>
            </a:r>
            <a:r>
              <a:rPr lang="en-US" sz="2400" b="1" dirty="0">
                <a:solidFill>
                  <a:srgbClr val="3366FF"/>
                </a:solidFill>
                <a:ea typeface="ＭＳ Ｐゴシック" charset="0"/>
                <a:cs typeface="ＭＳ Ｐゴシック" charset="-128"/>
              </a:rPr>
              <a:t>JIT</a:t>
            </a:r>
            <a:r>
              <a:rPr lang="en-US" sz="2400" dirty="0">
                <a:ea typeface="ＭＳ Ｐゴシック" charset="0"/>
                <a:cs typeface="ＭＳ Ｐゴシック" charset="-128"/>
              </a:rPr>
              <a:t>) compiler that turns </a:t>
            </a:r>
            <a:r>
              <a:rPr lang="en-US" sz="2400" dirty="0" err="1">
                <a:ea typeface="ＭＳ Ｐゴシック" charset="0"/>
                <a:cs typeface="ＭＳ Ｐゴシック" charset="-128"/>
              </a:rPr>
              <a:t>bytecodes</a:t>
            </a:r>
            <a:r>
              <a:rPr lang="en-US" sz="2400" dirty="0">
                <a:ea typeface="ＭＳ Ｐゴシック" charset="0"/>
                <a:cs typeface="ＭＳ Ｐゴシック" charset="-128"/>
              </a:rPr>
              <a:t> into native code and caches them</a:t>
            </a:r>
          </a:p>
          <a:p>
            <a:pPr marL="0" indent="0">
              <a:buFont typeface="Monotype Sorts" charset="0"/>
              <a:buNone/>
              <a:defRPr/>
            </a:pPr>
            <a:endParaRPr lang="en-US" sz="2400" dirty="0">
              <a:ea typeface="ＭＳ Ｐゴシック" charset="0"/>
              <a:cs typeface="ＭＳ Ｐゴシック" charset="-128"/>
            </a:endParaRPr>
          </a:p>
          <a:p>
            <a:pPr marL="457200" lvl="1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</a:endParaRPr>
          </a:p>
          <a:p>
            <a:pPr lvl="2">
              <a:defRPr/>
            </a:pPr>
            <a:endParaRPr lang="en-US" sz="2400" dirty="0">
              <a:ea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sz="2400" dirty="0">
              <a:latin typeface="Courier New"/>
              <a:ea typeface="ＭＳ Ｐゴシック" charset="0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690088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>
          <a:xfrm>
            <a:off x="457200" y="123825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The Java Virtual Machine</a:t>
            </a:r>
          </a:p>
        </p:txBody>
      </p:sp>
      <p:pic>
        <p:nvPicPr>
          <p:cNvPr id="49155" name="Content Placeholder 3" descr="16_10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986" b="-8986"/>
          <a:stretch>
            <a:fillRect/>
          </a:stretch>
        </p:blipFill>
        <p:spPr>
          <a:xfrm>
            <a:off x="1236663" y="1238250"/>
            <a:ext cx="7219950" cy="3975100"/>
          </a:xfrm>
        </p:spPr>
      </p:pic>
    </p:spTree>
    <p:extLst>
      <p:ext uri="{BB962C8B-B14F-4D97-AF65-F5344CB8AC3E}">
        <p14:creationId xmlns:p14="http://schemas.microsoft.com/office/powerpoint/2010/main" val="3112854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457200" y="179388"/>
            <a:ext cx="8229600" cy="576262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History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0" y="609600"/>
            <a:ext cx="9143999" cy="4530725"/>
          </a:xfrm>
        </p:spPr>
        <p:txBody>
          <a:bodyPr/>
          <a:lstStyle/>
          <a:p>
            <a:r>
              <a:rPr lang="en-US" dirty="0">
                <a:latin typeface="Helvetica" charset="0"/>
                <a:ea typeface="MS PGothic" charset="0"/>
              </a:rPr>
              <a:t>First appeared in IBM mainframes in 1972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Allowed multiple users to share a batch-oriented system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Formal definition of virtualization helped move it beyond IBM</a:t>
            </a:r>
          </a:p>
          <a:p>
            <a:pPr lvl="1">
              <a:buFont typeface="Arial" charset="0"/>
              <a:buAutoNum type="arabicPeriod"/>
            </a:pPr>
            <a:r>
              <a:rPr lang="en-US" dirty="0">
                <a:latin typeface="Helvetica" charset="0"/>
                <a:ea typeface="MS PGothic" charset="0"/>
              </a:rPr>
              <a:t>A </a:t>
            </a:r>
            <a:r>
              <a:rPr lang="en-US" sz="1600" dirty="0">
                <a:latin typeface="Helvetica" charset="0"/>
                <a:ea typeface="MS PGothic" charset="0"/>
              </a:rPr>
              <a:t>VMM </a:t>
            </a:r>
            <a:r>
              <a:rPr lang="en-US" dirty="0">
                <a:latin typeface="Helvetica" charset="0"/>
                <a:ea typeface="MS PGothic" charset="0"/>
              </a:rPr>
              <a:t>provides an environment for programs that is essentially identical to the original machine</a:t>
            </a:r>
          </a:p>
          <a:p>
            <a:pPr lvl="1">
              <a:buFont typeface="Arial" charset="0"/>
              <a:buAutoNum type="arabicPeriod"/>
            </a:pPr>
            <a:r>
              <a:rPr lang="en-US" dirty="0">
                <a:latin typeface="Helvetica" charset="0"/>
                <a:ea typeface="MS PGothic" charset="0"/>
              </a:rPr>
              <a:t>Programs running within that environment show only minor performance decreases</a:t>
            </a:r>
          </a:p>
          <a:p>
            <a:pPr lvl="1">
              <a:buFont typeface="Arial" charset="0"/>
              <a:buAutoNum type="arabicPeriod"/>
            </a:pPr>
            <a:r>
              <a:rPr lang="en-US" dirty="0">
                <a:latin typeface="Helvetica" charset="0"/>
                <a:ea typeface="MS PGothic" charset="0"/>
              </a:rPr>
              <a:t>The </a:t>
            </a:r>
            <a:r>
              <a:rPr lang="en-US" sz="1600" dirty="0">
                <a:latin typeface="Helvetica" charset="0"/>
                <a:ea typeface="MS PGothic" charset="0"/>
              </a:rPr>
              <a:t>VMM </a:t>
            </a:r>
            <a:r>
              <a:rPr lang="en-US" dirty="0">
                <a:latin typeface="Helvetica" charset="0"/>
                <a:ea typeface="MS PGothic" charset="0"/>
              </a:rPr>
              <a:t>is in complete control of system resources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In late 1990s Intel CPUs fast enough for researchers to try virtualizing on general purpose PCs</a:t>
            </a:r>
          </a:p>
          <a:p>
            <a:pPr lvl="1"/>
            <a:r>
              <a:rPr lang="en-US" b="1" dirty="0" err="1">
                <a:solidFill>
                  <a:srgbClr val="3366FF"/>
                </a:solidFill>
                <a:latin typeface="Helvetica" charset="0"/>
                <a:ea typeface="MS PGothic" charset="0"/>
              </a:rPr>
              <a:t>Xen</a:t>
            </a:r>
            <a:r>
              <a:rPr lang="en-US" dirty="0">
                <a:latin typeface="Helvetica" charset="0"/>
                <a:ea typeface="MS PGothic" charset="0"/>
              </a:rPr>
              <a:t> and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VMware</a:t>
            </a:r>
            <a:r>
              <a:rPr lang="en-US" dirty="0">
                <a:latin typeface="Helvetica" charset="0"/>
                <a:ea typeface="MS PGothic" charset="0"/>
              </a:rPr>
              <a:t> created technologies, still used today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Virtualization has expanded to many </a:t>
            </a:r>
            <a:r>
              <a:rPr lang="en-US" dirty="0" err="1">
                <a:latin typeface="Helvetica" charset="0"/>
                <a:ea typeface="MS PGothic" charset="0"/>
              </a:rPr>
              <a:t>OSes</a:t>
            </a:r>
            <a:r>
              <a:rPr lang="en-US" dirty="0">
                <a:latin typeface="Helvetica" charset="0"/>
                <a:ea typeface="MS PGothic" charset="0"/>
              </a:rPr>
              <a:t>, CPUs, VMMs</a:t>
            </a:r>
          </a:p>
        </p:txBody>
      </p:sp>
    </p:spTree>
    <p:extLst>
      <p:ext uri="{BB962C8B-B14F-4D97-AF65-F5344CB8AC3E}">
        <p14:creationId xmlns:p14="http://schemas.microsoft.com/office/powerpoint/2010/main" val="2101453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457200" y="193675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Benefits and Features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76200" y="609600"/>
            <a:ext cx="8915400" cy="4530725"/>
          </a:xfrm>
        </p:spPr>
        <p:txBody>
          <a:bodyPr/>
          <a:lstStyle/>
          <a:p>
            <a:r>
              <a:rPr lang="en-US" dirty="0">
                <a:latin typeface="Helvetica" charset="0"/>
                <a:ea typeface="MS PGothic" charset="0"/>
              </a:rPr>
              <a:t>Host system protected from VMs, VMs protected from each other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I.e. A virus less likely to spread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Sharing is provided though via shared file system volume, network communication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Freeze,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suspend</a:t>
            </a:r>
            <a:r>
              <a:rPr lang="en-US" dirty="0">
                <a:latin typeface="Helvetica" charset="0"/>
                <a:ea typeface="MS PGothic" charset="0"/>
              </a:rPr>
              <a:t>, running VM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Then can move or copy somewhere else and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resume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Snapshot of a given state, able to restore back to that state</a:t>
            </a:r>
          </a:p>
          <a:p>
            <a:pPr lvl="2"/>
            <a:r>
              <a:rPr lang="en-US" dirty="0">
                <a:latin typeface="Helvetica" charset="0"/>
                <a:ea typeface="MS PGothic" charset="0"/>
              </a:rPr>
              <a:t>Some VMMs allow multiple snapshots per VM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Clone</a:t>
            </a:r>
            <a:r>
              <a:rPr lang="en-US" dirty="0">
                <a:latin typeface="Helvetica" charset="0"/>
                <a:ea typeface="MS PGothic" charset="0"/>
              </a:rPr>
              <a:t> by creating copy and running both original and copy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Great for OS research, better system development efficiency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Run multiple, different </a:t>
            </a:r>
            <a:r>
              <a:rPr lang="en-US" dirty="0" err="1">
                <a:latin typeface="Helvetica" charset="0"/>
                <a:ea typeface="MS PGothic" charset="0"/>
              </a:rPr>
              <a:t>OSes</a:t>
            </a:r>
            <a:r>
              <a:rPr lang="en-US" dirty="0">
                <a:latin typeface="Helvetica" charset="0"/>
                <a:ea typeface="MS PGothic" charset="0"/>
              </a:rPr>
              <a:t> on a single machine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Consolidation</a:t>
            </a:r>
            <a:r>
              <a:rPr lang="en-US" dirty="0">
                <a:latin typeface="Helvetica" charset="0"/>
                <a:ea typeface="MS PGothic" charset="0"/>
              </a:rPr>
              <a:t>, app </a:t>
            </a:r>
            <a:r>
              <a:rPr lang="en-US" dirty="0" err="1">
                <a:latin typeface="Helvetica" charset="0"/>
                <a:ea typeface="MS PGothic" charset="0"/>
              </a:rPr>
              <a:t>dev</a:t>
            </a:r>
            <a:r>
              <a:rPr lang="en-US" dirty="0">
                <a:latin typeface="Helvetica" charset="0"/>
                <a:ea typeface="MS PGothic" charset="0"/>
              </a:rPr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3634509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555625" y="193675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Benefits and Features (cont.)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849313" y="1233488"/>
            <a:ext cx="7126287" cy="4530725"/>
          </a:xfrm>
        </p:spPr>
        <p:txBody>
          <a:bodyPr/>
          <a:lstStyle/>
          <a:p>
            <a:r>
              <a:rPr lang="en-US" b="1">
                <a:solidFill>
                  <a:srgbClr val="3366FF"/>
                </a:solidFill>
                <a:latin typeface="Helvetica" charset="0"/>
                <a:ea typeface="MS PGothic" charset="0"/>
              </a:rPr>
              <a:t>Templating</a:t>
            </a:r>
            <a:r>
              <a:rPr lang="en-US">
                <a:latin typeface="Helvetica" charset="0"/>
                <a:ea typeface="MS PGothic" charset="0"/>
              </a:rPr>
              <a:t> – create an OS + application VM, provide it to customers, use it to create multiple instances of that combination</a:t>
            </a:r>
          </a:p>
          <a:p>
            <a:r>
              <a:rPr lang="en-US" b="1">
                <a:solidFill>
                  <a:srgbClr val="3366FF"/>
                </a:solidFill>
                <a:latin typeface="Helvetica" charset="0"/>
                <a:ea typeface="MS PGothic" charset="0"/>
              </a:rPr>
              <a:t>Live migration </a:t>
            </a:r>
            <a:r>
              <a:rPr lang="en-US">
                <a:latin typeface="Helvetica" charset="0"/>
                <a:ea typeface="MS PGothic" charset="0"/>
              </a:rPr>
              <a:t>– move a running VM from one host to another!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No interruption of user access</a:t>
            </a:r>
          </a:p>
          <a:p>
            <a:r>
              <a:rPr lang="en-US">
                <a:latin typeface="Helvetica" charset="0"/>
                <a:ea typeface="MS PGothic" charset="0"/>
              </a:rPr>
              <a:t>All those features taken together -&gt; </a:t>
            </a:r>
            <a:r>
              <a:rPr lang="en-US" b="1">
                <a:solidFill>
                  <a:srgbClr val="3366FF"/>
                </a:solidFill>
                <a:latin typeface="Helvetica" charset="0"/>
                <a:ea typeface="MS PGothic" charset="0"/>
              </a:rPr>
              <a:t>cloud computing</a:t>
            </a:r>
          </a:p>
          <a:p>
            <a:pPr lvl="1"/>
            <a:r>
              <a:rPr lang="en-US">
                <a:latin typeface="Helvetica" charset="0"/>
                <a:ea typeface="MS PGothic" charset="0"/>
              </a:rPr>
              <a:t>Using APIs, programs tell cloud infrastructure (servers, networking, storage) to create new guests, VMs, virtual desktops</a:t>
            </a:r>
          </a:p>
        </p:txBody>
      </p:sp>
    </p:spTree>
    <p:extLst>
      <p:ext uri="{BB962C8B-B14F-4D97-AF65-F5344CB8AC3E}">
        <p14:creationId xmlns:p14="http://schemas.microsoft.com/office/powerpoint/2010/main" val="151045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576263"/>
          </a:xfrm>
        </p:spPr>
        <p:txBody>
          <a:bodyPr/>
          <a:lstStyle/>
          <a:p>
            <a:r>
              <a:rPr lang="en-US">
                <a:latin typeface="Arial" charset="0"/>
                <a:ea typeface="MS PGothic" charset="0"/>
              </a:rPr>
              <a:t>Building Blocks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862013" y="1149350"/>
            <a:ext cx="7156450" cy="4530725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Generally difficult to provide an </a:t>
            </a:r>
            <a:r>
              <a:rPr lang="en-US" b="1" i="1" dirty="0">
                <a:ea typeface="ＭＳ Ｐゴシック" charset="0"/>
                <a:cs typeface="ＭＳ Ｐゴシック" charset="-128"/>
              </a:rPr>
              <a:t>exact</a:t>
            </a:r>
            <a:r>
              <a:rPr lang="en-US" dirty="0">
                <a:ea typeface="ＭＳ Ｐゴシック" charset="0"/>
                <a:cs typeface="ＭＳ Ｐゴシック" charset="-128"/>
              </a:rPr>
              <a:t> duplicate of underlying machine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Especially if only dual-mode operation available on CPU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But getting easier over time as CPU features and support for VMM improves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Most VMMs implement </a:t>
            </a:r>
            <a:r>
              <a:rPr lang="en-US" b="1" dirty="0">
                <a:solidFill>
                  <a:srgbClr val="3366FF"/>
                </a:solidFill>
                <a:ea typeface="ＭＳ Ｐゴシック" charset="0"/>
                <a:cs typeface="ＭＳ Ｐゴシック" charset="0"/>
              </a:rPr>
              <a:t>virtual CPU </a:t>
            </a:r>
            <a:r>
              <a:rPr lang="en-US" dirty="0">
                <a:ea typeface="ＭＳ Ｐゴシック" charset="0"/>
              </a:rPr>
              <a:t>(</a:t>
            </a:r>
            <a:r>
              <a:rPr lang="en-US" b="1" dirty="0">
                <a:solidFill>
                  <a:srgbClr val="3366FF"/>
                </a:solidFill>
                <a:ea typeface="ＭＳ Ｐゴシック" charset="0"/>
                <a:cs typeface="ＭＳ Ｐゴシック" charset="0"/>
              </a:rPr>
              <a:t>VCPU</a:t>
            </a:r>
            <a:r>
              <a:rPr lang="en-US" dirty="0">
                <a:ea typeface="ＭＳ Ｐゴシック" charset="0"/>
              </a:rPr>
              <a:t>) to represent state of CPU per guest as guest believes it to be</a:t>
            </a:r>
          </a:p>
          <a:p>
            <a:pPr lvl="2">
              <a:defRPr/>
            </a:pPr>
            <a:r>
              <a:rPr lang="en-US" dirty="0">
                <a:ea typeface="ＭＳ Ｐゴシック" charset="0"/>
              </a:rPr>
              <a:t>When guest context switched onto CPU by VMM, information from VCPU loaded and stored</a:t>
            </a:r>
          </a:p>
          <a:p>
            <a:pPr lvl="1">
              <a:defRPr/>
            </a:pPr>
            <a:r>
              <a:rPr lang="en-US" dirty="0">
                <a:ea typeface="ＭＳ Ｐゴシック" charset="0"/>
              </a:rPr>
              <a:t>Several techniques, as described in next slides</a:t>
            </a: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5524863"/>
      </p:ext>
    </p:extLst>
  </p:cSld>
  <p:clrMapOvr>
    <a:masterClrMapping/>
  </p:clrMapOvr>
</p:sld>
</file>

<file path=ppt/theme/theme1.xml><?xml version="1.0" encoding="utf-8"?>
<a:theme xmlns:a="http://schemas.openxmlformats.org/drawingml/2006/main" name="Blueprint">
  <a:themeElements>
    <a:clrScheme name="Blueprint 2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53A77"/>
      </a:accent4>
      <a:accent5>
        <a:srgbClr val="F4E9C1"/>
      </a:accent5>
      <a:accent6>
        <a:srgbClr val="A1A1A1"/>
      </a:accent6>
      <a:hlink>
        <a:srgbClr val="6F89F7"/>
      </a:hlink>
      <a:folHlink>
        <a:srgbClr val="CFDBFD"/>
      </a:folHlink>
    </a:clrScheme>
    <a:fontScheme name="Blueprint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lg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lg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ueprint 1">
        <a:dk1>
          <a:srgbClr val="000000"/>
        </a:dk1>
        <a:lt1>
          <a:srgbClr val="FFFFFF"/>
        </a:lt1>
        <a:dk2>
          <a:srgbClr val="40458C"/>
        </a:dk2>
        <a:lt2>
          <a:srgbClr val="FFFFCC"/>
        </a:lt2>
        <a:accent1>
          <a:srgbClr val="8D8DB3"/>
        </a:accent1>
        <a:accent2>
          <a:srgbClr val="B2B2B2"/>
        </a:accent2>
        <a:accent3>
          <a:srgbClr val="AFB0C5"/>
        </a:accent3>
        <a:accent4>
          <a:srgbClr val="DADADA"/>
        </a:accent4>
        <a:accent5>
          <a:srgbClr val="C5C5D6"/>
        </a:accent5>
        <a:accent6>
          <a:srgbClr val="A1A1A1"/>
        </a:accent6>
        <a:hlink>
          <a:srgbClr val="6F89F7"/>
        </a:hlink>
        <a:folHlink>
          <a:srgbClr val="4F56AD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2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53A77"/>
        </a:accent4>
        <a:accent5>
          <a:srgbClr val="F4E9C1"/>
        </a:accent5>
        <a:accent6>
          <a:srgbClr val="A1A1A1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3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4D4D4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4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4AF5D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5">
        <a:dk1>
          <a:srgbClr val="000000"/>
        </a:dk1>
        <a:lt1>
          <a:srgbClr val="FFFFFF"/>
        </a:lt1>
        <a:dk2>
          <a:srgbClr val="003366"/>
        </a:dk2>
        <a:lt2>
          <a:srgbClr val="CCFFCC"/>
        </a:lt2>
        <a:accent1>
          <a:srgbClr val="006699"/>
        </a:accent1>
        <a:accent2>
          <a:srgbClr val="009999"/>
        </a:accent2>
        <a:accent3>
          <a:srgbClr val="AAADB8"/>
        </a:accent3>
        <a:accent4>
          <a:srgbClr val="DADADA"/>
        </a:accent4>
        <a:accent5>
          <a:srgbClr val="AAB8CA"/>
        </a:accent5>
        <a:accent6>
          <a:srgbClr val="008A8A"/>
        </a:accent6>
        <a:hlink>
          <a:srgbClr val="0099CC"/>
        </a:hlink>
        <a:folHlink>
          <a:srgbClr val="00458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6">
        <a:dk1>
          <a:srgbClr val="000000"/>
        </a:dk1>
        <a:lt1>
          <a:srgbClr val="FFFFFF"/>
        </a:lt1>
        <a:dk2>
          <a:srgbClr val="004A48"/>
        </a:dk2>
        <a:lt2>
          <a:srgbClr val="33CCCC"/>
        </a:lt2>
        <a:accent1>
          <a:srgbClr val="006699"/>
        </a:accent1>
        <a:accent2>
          <a:srgbClr val="009999"/>
        </a:accent2>
        <a:accent3>
          <a:srgbClr val="AAB1B1"/>
        </a:accent3>
        <a:accent4>
          <a:srgbClr val="DADADA"/>
        </a:accent4>
        <a:accent5>
          <a:srgbClr val="AAB8CA"/>
        </a:accent5>
        <a:accent6>
          <a:srgbClr val="008A8A"/>
        </a:accent6>
        <a:hlink>
          <a:srgbClr val="00CC99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7">
        <a:dk1>
          <a:srgbClr val="000000"/>
        </a:dk1>
        <a:lt1>
          <a:srgbClr val="FFFFFF"/>
        </a:lt1>
        <a:dk2>
          <a:srgbClr val="333300"/>
        </a:dk2>
        <a:lt2>
          <a:srgbClr val="FFFFCC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808000"/>
        </a:hlink>
        <a:folHlink>
          <a:srgbClr val="525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8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3"/>
        </a:accent5>
        <a:accent6>
          <a:srgbClr val="73B0B5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Designs\Blueprint.pot</Template>
  <TotalTime>58486</TotalTime>
  <Words>4663</Words>
  <Application>Microsoft Office PowerPoint</Application>
  <PresentationFormat>全屏显示(4:3)</PresentationFormat>
  <Paragraphs>494</Paragraphs>
  <Slides>58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68" baseType="lpstr">
      <vt:lpstr>Monotype Sorts</vt:lpstr>
      <vt:lpstr>Arial</vt:lpstr>
      <vt:lpstr>Courier New</vt:lpstr>
      <vt:lpstr>Helvetica</vt:lpstr>
      <vt:lpstr>Tahoma</vt:lpstr>
      <vt:lpstr>Times New Roman</vt:lpstr>
      <vt:lpstr>Verdana</vt:lpstr>
      <vt:lpstr>Webdings</vt:lpstr>
      <vt:lpstr>Wingdings</vt:lpstr>
      <vt:lpstr>Blueprint</vt:lpstr>
      <vt:lpstr>Virtual Machines</vt:lpstr>
      <vt:lpstr>Overview</vt:lpstr>
      <vt:lpstr>System Models</vt:lpstr>
      <vt:lpstr>Implementation of VMMs</vt:lpstr>
      <vt:lpstr>Implementation of VMMs (cont.)</vt:lpstr>
      <vt:lpstr>History</vt:lpstr>
      <vt:lpstr>Benefits and Features</vt:lpstr>
      <vt:lpstr>Benefits and Features (cont.)</vt:lpstr>
      <vt:lpstr>Building Blocks</vt:lpstr>
      <vt:lpstr>Naïve Approach</vt:lpstr>
      <vt:lpstr>Building Block – Trap and Emulate</vt:lpstr>
      <vt:lpstr>Trap-and-Emulate (cont.)</vt:lpstr>
      <vt:lpstr>Trap-and-Emulate  Virtualization Implementation</vt:lpstr>
      <vt:lpstr>Control Register CR0</vt:lpstr>
      <vt:lpstr>Our ‘fault-handler’</vt:lpstr>
      <vt:lpstr>Stack-frame layout</vt:lpstr>
      <vt:lpstr>Steps in the ‘fault-handler’</vt:lpstr>
      <vt:lpstr>Preserve CPU registers</vt:lpstr>
      <vt:lpstr>Setup stack-frame access</vt:lpstr>
      <vt:lpstr>The instruction-address</vt:lpstr>
      <vt:lpstr>Calculation details</vt:lpstr>
      <vt:lpstr>The ‘flat’ address-space</vt:lpstr>
      <vt:lpstr>Machine-code </vt:lpstr>
      <vt:lpstr>Fetch instruction and verify</vt:lpstr>
      <vt:lpstr>Destination-register</vt:lpstr>
      <vt:lpstr>Skip past the fault</vt:lpstr>
      <vt:lpstr>Building Block – Binary Translation</vt:lpstr>
      <vt:lpstr>Binary Translation (cont.)</vt:lpstr>
      <vt:lpstr>Binary Translation (cont.)</vt:lpstr>
      <vt:lpstr>Binary Translation Virtualization Implementation</vt:lpstr>
      <vt:lpstr>Nested Page Tables</vt:lpstr>
      <vt:lpstr>Building Blocks – Hardware Assistance</vt:lpstr>
      <vt:lpstr>Nested Page Tables</vt:lpstr>
      <vt:lpstr>Types of Virtual Machines and Implementations</vt:lpstr>
      <vt:lpstr>Types of VMs – Type 0 Hypervisor</vt:lpstr>
      <vt:lpstr>Type 0 Hypervisor</vt:lpstr>
      <vt:lpstr>Types of VMs – Type 1 Hypervisor</vt:lpstr>
      <vt:lpstr>Types of VMs – Type 1 Hypervisor (cont.)</vt:lpstr>
      <vt:lpstr>Types of VMs – Type 2 Hypervisor</vt:lpstr>
      <vt:lpstr>Types of VMs – Paravirtualization</vt:lpstr>
      <vt:lpstr>Xen I/O via Shared Circular Buffer</vt:lpstr>
      <vt:lpstr>Types of VMs – Paravirtualization (cont.)</vt:lpstr>
      <vt:lpstr>Types of VMs – Programming Environment Virtualization</vt:lpstr>
      <vt:lpstr>Types of VMs – Emulation</vt:lpstr>
      <vt:lpstr>Types of VMs – Application Containment</vt:lpstr>
      <vt:lpstr>Solaris 10 with Two Zones</vt:lpstr>
      <vt:lpstr>Virtualization and Operating-System Components</vt:lpstr>
      <vt:lpstr>OS Component – CPU Scheduling</vt:lpstr>
      <vt:lpstr>OS Component – CPU Scheduling (cont.)</vt:lpstr>
      <vt:lpstr>OS Component – Memory Management</vt:lpstr>
      <vt:lpstr>OS Component – I/O</vt:lpstr>
      <vt:lpstr>OS Component – Storage Management</vt:lpstr>
      <vt:lpstr>OS Component – Live Migration</vt:lpstr>
      <vt:lpstr>Live Migration of Guest Between Servers</vt:lpstr>
      <vt:lpstr>Examples - VMware</vt:lpstr>
      <vt:lpstr>VMware Workstation Architecture</vt:lpstr>
      <vt:lpstr>Examples – Java Virtual Machine</vt:lpstr>
      <vt:lpstr>The Java Virtual Machine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Games and the Impossibility of Realizable Ideal Functionality</dc:title>
  <dc:creator>Ante Derek</dc:creator>
  <cp:lastModifiedBy>Song Li</cp:lastModifiedBy>
  <cp:revision>7008</cp:revision>
  <cp:lastPrinted>1998-03-10T18:42:22Z</cp:lastPrinted>
  <dcterms:created xsi:type="dcterms:W3CDTF">1997-09-07T20:51:32Z</dcterms:created>
  <dcterms:modified xsi:type="dcterms:W3CDTF">2023-11-12T08:12:59Z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2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1</vt:i4>
  </property>
  <property fmtid="{D5CDD505-2E9C-101B-9397-08002B2CF9AE}" pid="7" name="MailAddress">
    <vt:lpwstr/>
  </property>
  <property fmtid="{D5CDD505-2E9C-101B-9397-08002B2CF9AE}" pid="8" name="HomePage">
    <vt:lpwstr/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true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true</vt:bool>
  </property>
  <property fmtid="{D5CDD505-2E9C-101B-9397-08002B2CF9AE}" pid="20" name="NavBtnPos">
    <vt:i4>3</vt:i4>
  </property>
  <property fmtid="{D5CDD505-2E9C-101B-9397-08002B2CF9AE}" pid="21" name="OutputDir">
    <vt:lpwstr>C:\Documents\cs242\notes\web-slides</vt:lpwstr>
  </property>
</Properties>
</file>

<file path=docProps/thumbnail.jpeg>
</file>